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ac0abdc5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ac0abdc5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aca6cd33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aca6cd33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aca6cd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aca6cd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b825db40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b825db40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aca6cd3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aca6cd3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a2b148cf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a2b148cf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a2b148cf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a2b148cf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a2b148cf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a2b148cf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ac0abdc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ac0abdc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a2b148cf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a2b148cf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ac0abdc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ac0abdc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ac0abdc5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ac0abdc5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a2b148c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a2b148cf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ac0abdc5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ac0abdc5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ae15704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ae15704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b825db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b825db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ae0c81d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ae0c81d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b46bff3e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b46bff3e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b825db40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b825db40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ae0c81d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ae0c81d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ae0c81dd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ae0c81dd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b825db4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b825db4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b470f10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b470f1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8000"/>
                </a:solidFill>
                <a:highlight>
                  <a:srgbClr val="FFFFFF"/>
                </a:highlight>
                <a:latin typeface="Consolas"/>
                <a:ea typeface="Consolas"/>
                <a:cs typeface="Consolas"/>
                <a:sym typeface="Consolas"/>
              </a:rPr>
              <a:t>//chrome://accessibility/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bb0404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bb0404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234f5db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234f5db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234f5dbe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234f5db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ac0abdc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ac0abdc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ac0abdc5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ac0abdc5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b46bff3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b46bff3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pptr.dev" TargetMode="External"/><Relationship Id="rId4" Type="http://schemas.openxmlformats.org/officeDocument/2006/relationships/image" Target="../media/image22.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pptr.dev/#?product=Puppeteer&amp;version=v1.11.0&amp;show=api-environment-variables" TargetMode="External"/><Relationship Id="rId4" Type="http://schemas.openxmlformats.org/officeDocument/2006/relationships/hyperlink" Target="https://pptr.dev/#?product=Puppeteer&amp;version=v1.11.0&amp;show=api-environment-variables" TargetMode="External"/><Relationship Id="rId5" Type="http://schemas.openxmlformats.org/officeDocument/2006/relationships/hyperlink" Target="https://www.npmjs.com/package/puppeteer-core" TargetMode="External"/><Relationship Id="rId6" Type="http://schemas.openxmlformats.org/officeDocument/2006/relationships/hyperlink" Target="https://www.npmjs.com/package/puppeteer-core" TargetMode="External"/><Relationship Id="rId7" Type="http://schemas.openxmlformats.org/officeDocument/2006/relationships/hyperlink" Target="https://pptr.dev/#?product=Puppeteer&amp;version=master&amp;show=api-puppeteer-vs-puppeteer-co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www.youtube.com/watch?v=7-XnEMrQnn4"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twitter.com/ebidel/status/953306347067473922" TargetMode="Externa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twitter.com/ebidel/status/1070790860512448512" TargetMode="External"/><Relationship Id="rId4" Type="http://schemas.openxmlformats.org/officeDocument/2006/relationships/image" Target="../media/image27.png"/><Relationship Id="rId9" Type="http://schemas.openxmlformats.org/officeDocument/2006/relationships/image" Target="../media/image3.png"/><Relationship Id="rId5" Type="http://schemas.openxmlformats.org/officeDocument/2006/relationships/hyperlink" Target="https://twitter.com/ebidel/status/1069795481708986369" TargetMode="External"/><Relationship Id="rId6" Type="http://schemas.openxmlformats.org/officeDocument/2006/relationships/image" Target="../media/image26.png"/><Relationship Id="rId7" Type="http://schemas.openxmlformats.org/officeDocument/2006/relationships/image" Target="../media/image10.png"/><Relationship Id="rId8" Type="http://schemas.openxmlformats.org/officeDocument/2006/relationships/image" Target="../media/image8.png"/></Relationships>
</file>

<file path=ppt/slides/_rels/slide16.xml.rels><?xml version="1.0" encoding="UTF-8" standalone="yes"?><Relationships xmlns="http://schemas.openxmlformats.org/package/2006/relationships"><Relationship Id="rId11" Type="http://schemas.openxmlformats.org/officeDocument/2006/relationships/hyperlink" Target="https://makeameme.org/meme/yess-moar" TargetMode="External"/><Relationship Id="rId10" Type="http://schemas.openxmlformats.org/officeDocument/2006/relationships/image" Target="../media/image34.png"/><Relationship Id="rId12" Type="http://schemas.openxmlformats.org/officeDocument/2006/relationships/image" Target="../media/image11.jp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hyperlink" Target="https://pypi.org/project/pyppeteer/" TargetMode="External"/><Relationship Id="rId5" Type="http://schemas.openxmlformats.org/officeDocument/2006/relationships/hyperlink" Target="https://codecept.io/puppeteer/" TargetMode="External"/><Relationship Id="rId6" Type="http://schemas.openxmlformats.org/officeDocument/2006/relationships/image" Target="../media/image38.png"/><Relationship Id="rId7" Type="http://schemas.openxmlformats.org/officeDocument/2006/relationships/hyperlink" Target="https://github.com/nesk/puphpeteer" TargetMode="External"/><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pixabay.com/en/skydiving-jump-falling-parachuting-658405/" TargetMode="Externa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www.youtube.com/watch?v=pixfH6yyqZk" TargetMode="Externa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pptr.dev/#?product=Puppeteer&amp;version=v1.11.0&amp;show=api-tracingstartoptions" TargetMode="External"/><Relationship Id="rId9" Type="http://schemas.openxmlformats.org/officeDocument/2006/relationships/hyperlink" Target="https://chromedevtools.github.io/timeline-viewer/" TargetMode="External"/><Relationship Id="rId5" Type="http://schemas.openxmlformats.org/officeDocument/2006/relationships/hyperlink" Target="https://pptr.dev/#?product=Puppeteer&amp;version=v1.11.0&amp;show=api-tracingstartoptions" TargetMode="External"/><Relationship Id="rId6" Type="http://schemas.openxmlformats.org/officeDocument/2006/relationships/hyperlink" Target="https://pptr.dev/#?product=Puppeteer&amp;version=v1.11.0&amp;show=api-tracingstop" TargetMode="External"/><Relationship Id="rId7" Type="http://schemas.openxmlformats.org/officeDocument/2006/relationships/hyperlink" Target="https://pptr.dev/#?product=Puppeteer&amp;version=v1.11.0&amp;show=api-tracingstop" TargetMode="External"/><Relationship Id="rId8" Type="http://schemas.openxmlformats.org/officeDocument/2006/relationships/hyperlink" Target="https://chromedevtools.github.io/timeline-view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hyperlink" Target="https://fdalvi.github.io/blog/2018-02-05-puppeteer-network-throttle/" TargetMode="External"/><Relationship Id="rId6" Type="http://schemas.openxmlformats.org/officeDocument/2006/relationships/hyperlink" Target="https://fdalvi.github.io/blog/2018-02-05-puppeteer-network-throttl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ithub.com/svenkatreddy/puppeteer-loadtest" TargetMode="External"/><Relationship Id="rId4" Type="http://schemas.openxmlformats.org/officeDocument/2006/relationships/image" Target="../media/image9.png"/><Relationship Id="rId5" Type="http://schemas.openxmlformats.org/officeDocument/2006/relationships/hyperlink" Target="https://github.com/svenkatreddy/puppeteer-loadtes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evelopers.google.com/web/fundamentals/accessibility/semantics-builtin/the-accessibility-tre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www.youtube.com/watch?v=lhZOFUY1weo" TargetMode="External"/><Relationship Id="rId4"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twitter.com/volkanozdamar?lang=en" TargetMode="External"/><Relationship Id="rId4" Type="http://schemas.openxmlformats.org/officeDocument/2006/relationships/hyperlink" Target="mailto:volkan@volkanozdamar.com" TargetMode="External"/><Relationship Id="rId5" Type="http://schemas.openxmlformats.org/officeDocument/2006/relationships/image" Target="../media/image23.jpg"/><Relationship Id="rId6" Type="http://schemas.openxmlformats.org/officeDocument/2006/relationships/hyperlink" Target="https://github.com/volkanozdamar/slides.g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ithub.com/GoogleChrome/puppeteer/blob/master/CONTRIBUTING.md" TargetMode="External"/><Relationship Id="rId4" Type="http://schemas.openxmlformats.org/officeDocument/2006/relationships/hyperlink" Target="https://github.com/GoogleChrome/puppeteer/blob/master/CONTRIBUTING.md" TargetMode="External"/><Relationship Id="rId5" Type="http://schemas.openxmlformats.org/officeDocument/2006/relationships/hyperlink" Target="https://chromedevtools.github.io/devtools-protocol/" TargetMode="External"/><Relationship Id="rId6" Type="http://schemas.openxmlformats.org/officeDocument/2006/relationships/hyperlink" Target="https://chromedevtools.github.io/devtools-protoc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GoogleChrome/puppeteer/issues/291" TargetMode="External"/><Relationship Id="rId4" Type="http://schemas.openxmlformats.org/officeDocument/2006/relationships/hyperlink" Target="https://github.com/GoogleChrome/puppeteer/issues/291" TargetMode="External"/><Relationship Id="rId10" Type="http://schemas.openxmlformats.org/officeDocument/2006/relationships/hyperlink" Target="https://caniuse.com/#feat=http-live-streaming" TargetMode="External"/><Relationship Id="rId9" Type="http://schemas.openxmlformats.org/officeDocument/2006/relationships/hyperlink" Target="https://caniuse.com/#feat=http-live-streaming" TargetMode="External"/><Relationship Id="rId5" Type="http://schemas.openxmlformats.org/officeDocument/2006/relationships/hyperlink" Target="https://www.chromium.org/audio-video" TargetMode="External"/><Relationship Id="rId6" Type="http://schemas.openxmlformats.org/officeDocument/2006/relationships/hyperlink" Target="https://www.chromium.org/audio-video" TargetMode="External"/><Relationship Id="rId7" Type="http://schemas.openxmlformats.org/officeDocument/2006/relationships/hyperlink" Target="https://pptr.dev/#?product=Puppeteer&amp;version=v1.11.0&amp;show=api-puppeteerlaunchoptions" TargetMode="External"/><Relationship Id="rId8" Type="http://schemas.openxmlformats.org/officeDocument/2006/relationships/hyperlink" Target="https://pptr.dev/#?product=Puppeteer&amp;version=v1.11.0&amp;show=api-puppeteerlaunchoptions" TargetMode="External"/></Relationships>
</file>

<file path=ppt/slides/_rels/slide9.xml.rels><?xml version="1.0" encoding="UTF-8" standalone="yes"?><Relationships xmlns="http://schemas.openxmlformats.org/package/2006/relationships"><Relationship Id="rId11" Type="http://schemas.openxmlformats.org/officeDocument/2006/relationships/hyperlink" Target="https://developer.mozilla.org/en-US/docs/Web/HTML/Element/frame" TargetMode="External"/><Relationship Id="rId10" Type="http://schemas.openxmlformats.org/officeDocument/2006/relationships/hyperlink" Target="https://developer.mozilla.org/en-US/docs/Web/HTML/Element/iframe" TargetMode="External"/><Relationship Id="rId13" Type="http://schemas.openxmlformats.org/officeDocument/2006/relationships/hyperlink" Target="https://pptr.dev/#?product=Puppeteer&amp;version=v1.11.0&amp;show=api-class-frame" TargetMode="External"/><Relationship Id="rId12" Type="http://schemas.openxmlformats.org/officeDocument/2006/relationships/hyperlink" Target="https://developer.mozilla.org/en-US/docs/Web/HTML/Element/frame"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pptr.dev/#?product=Puppeteer&amp;version=v1.11.0&amp;show=api-class-puppeteer" TargetMode="External"/><Relationship Id="rId4" Type="http://schemas.openxmlformats.org/officeDocument/2006/relationships/hyperlink" Target="https://chromedevtools.github.io/devtools-protocol/" TargetMode="External"/><Relationship Id="rId9" Type="http://schemas.openxmlformats.org/officeDocument/2006/relationships/hyperlink" Target="https://developer.mozilla.org/en-US/docs/Web/HTML/Element/iframe" TargetMode="External"/><Relationship Id="rId15" Type="http://schemas.openxmlformats.org/officeDocument/2006/relationships/hyperlink" Target="https://developer.chrome.com/extensions" TargetMode="External"/><Relationship Id="rId14" Type="http://schemas.openxmlformats.org/officeDocument/2006/relationships/hyperlink" Target="https://developer.chrome.com/extensions" TargetMode="External"/><Relationship Id="rId17" Type="http://schemas.openxmlformats.org/officeDocument/2006/relationships/hyperlink" Target="https://developer.mozilla.org/en-US/docs/Web/API/Web_Workers_API" TargetMode="External"/><Relationship Id="rId16" Type="http://schemas.openxmlformats.org/officeDocument/2006/relationships/hyperlink" Target="https://pptr.dev/#?product=Puppeteer&amp;version=v1.11.0&amp;show=api-class-worker" TargetMode="External"/><Relationship Id="rId5" Type="http://schemas.openxmlformats.org/officeDocument/2006/relationships/hyperlink" Target="https://chromedevtools.github.io/devtools-protocol/" TargetMode="External"/><Relationship Id="rId19" Type="http://schemas.openxmlformats.org/officeDocument/2006/relationships/image" Target="../media/image2.png"/><Relationship Id="rId6" Type="http://schemas.openxmlformats.org/officeDocument/2006/relationships/hyperlink" Target="https://pptr.dev/#?product=Puppeteer&amp;version=v1.11.0&amp;show=api-class-browser" TargetMode="External"/><Relationship Id="rId18" Type="http://schemas.openxmlformats.org/officeDocument/2006/relationships/hyperlink" Target="https://developer.mozilla.org/en-US/docs/Web/API/Web_Workers_API" TargetMode="External"/><Relationship Id="rId7" Type="http://schemas.openxmlformats.org/officeDocument/2006/relationships/hyperlink" Target="https://pptr.dev/#?product=Puppeteer&amp;version=v1.11.0&amp;show=api-class-browsercontext" TargetMode="External"/><Relationship Id="rId8" Type="http://schemas.openxmlformats.org/officeDocument/2006/relationships/hyperlink" Target="https://pptr.dev/#?product=Puppeteer&amp;version=v1.11.0&amp;show=api-class-pag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5043950" y="561975"/>
            <a:ext cx="2762250" cy="4019550"/>
          </a:xfrm>
          <a:prstGeom prst="rect">
            <a:avLst/>
          </a:prstGeom>
          <a:noFill/>
          <a:ln>
            <a:noFill/>
          </a:ln>
        </p:spPr>
      </p:pic>
      <p:pic>
        <p:nvPicPr>
          <p:cNvPr id="68" name="Google Shape;68;p13"/>
          <p:cNvPicPr preferRelativeResize="0"/>
          <p:nvPr/>
        </p:nvPicPr>
        <p:blipFill rotWithShape="1">
          <a:blip r:embed="rId4">
            <a:alphaModFix amt="60000"/>
          </a:blip>
          <a:srcRect b="0" l="0" r="0" t="0"/>
          <a:stretch/>
        </p:blipFill>
        <p:spPr>
          <a:xfrm>
            <a:off x="220024" y="632638"/>
            <a:ext cx="4529751" cy="4510874"/>
          </a:xfrm>
          <a:prstGeom prst="rect">
            <a:avLst/>
          </a:prstGeom>
          <a:noFill/>
          <a:ln>
            <a:noFill/>
          </a:ln>
        </p:spPr>
      </p:pic>
      <p:sp>
        <p:nvSpPr>
          <p:cNvPr id="69" name="Google Shape;69;p13"/>
          <p:cNvSpPr txBox="1"/>
          <p:nvPr>
            <p:ph type="ctrTitle"/>
          </p:nvPr>
        </p:nvSpPr>
        <p:spPr>
          <a:xfrm>
            <a:off x="583050" y="224562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Puppeteer</a:t>
            </a:r>
            <a:endParaRPr/>
          </a:p>
        </p:txBody>
      </p:sp>
      <p:sp>
        <p:nvSpPr>
          <p:cNvPr id="70" name="Google Shape;70;p13"/>
          <p:cNvSpPr txBox="1"/>
          <p:nvPr>
            <p:ph idx="1" type="subTitle"/>
          </p:nvPr>
        </p:nvSpPr>
        <p:spPr>
          <a:xfrm>
            <a:off x="583050" y="306418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Headless Chrome Node API </a:t>
            </a:r>
            <a:endParaRPr sz="2400"/>
          </a:p>
        </p:txBody>
      </p:sp>
      <p:sp>
        <p:nvSpPr>
          <p:cNvPr id="71" name="Google Shape;71;p13"/>
          <p:cNvSpPr txBox="1"/>
          <p:nvPr/>
        </p:nvSpPr>
        <p:spPr>
          <a:xfrm>
            <a:off x="1395300" y="4449550"/>
            <a:ext cx="63534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Volkan Özdamar - QA Analyst @SONY</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1600"/>
              </a:spcBef>
              <a:spcAft>
                <a:spcPts val="0"/>
              </a:spcAft>
              <a:buNone/>
            </a:pPr>
            <a:r>
              <a:t/>
            </a:r>
            <a:endParaRPr u="sng"/>
          </a:p>
          <a:p>
            <a:pPr indent="0" lvl="0" marL="0" rtl="0" algn="ctr">
              <a:spcBef>
                <a:spcPts val="1600"/>
              </a:spcBef>
              <a:spcAft>
                <a:spcPts val="0"/>
              </a:spcAft>
              <a:buNone/>
            </a:pPr>
            <a:r>
              <a:t/>
            </a:r>
            <a:endParaRPr u="sng"/>
          </a:p>
          <a:p>
            <a:pPr indent="0" lvl="0" marL="0" rtl="0" algn="ctr">
              <a:spcBef>
                <a:spcPts val="1600"/>
              </a:spcBef>
              <a:spcAft>
                <a:spcPts val="1600"/>
              </a:spcAft>
              <a:buNone/>
            </a:pPr>
            <a:r>
              <a:rPr lang="en" sz="1400" u="sng">
                <a:latin typeface="Arial"/>
                <a:ea typeface="Arial"/>
                <a:cs typeface="Arial"/>
                <a:sym typeface="Arial"/>
              </a:rPr>
              <a:t>GoogleChrome/puppeteer</a:t>
            </a:r>
            <a:endParaRPr sz="1400" u="sng">
              <a:latin typeface="Arial"/>
              <a:ea typeface="Arial"/>
              <a:cs typeface="Arial"/>
              <a:sym typeface="Arial"/>
            </a:endParaRPr>
          </a:p>
        </p:txBody>
      </p:sp>
      <p:sp>
        <p:nvSpPr>
          <p:cNvPr id="135" name="Google Shape;135;p22"/>
          <p:cNvSpPr txBox="1"/>
          <p:nvPr/>
        </p:nvSpPr>
        <p:spPr>
          <a:xfrm>
            <a:off x="488525"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https://pptr.dev</a:t>
            </a:r>
            <a:endParaRPr/>
          </a:p>
        </p:txBody>
      </p:sp>
      <p:pic>
        <p:nvPicPr>
          <p:cNvPr id="136" name="Google Shape;136;p22"/>
          <p:cNvPicPr preferRelativeResize="0"/>
          <p:nvPr/>
        </p:nvPicPr>
        <p:blipFill rotWithShape="1">
          <a:blip r:embed="rId4">
            <a:alphaModFix/>
          </a:blip>
          <a:srcRect b="0" l="-7070" r="-8456" t="0"/>
          <a:stretch/>
        </p:blipFill>
        <p:spPr>
          <a:xfrm>
            <a:off x="-1344927" y="-391025"/>
            <a:ext cx="6666924" cy="4328250"/>
          </a:xfrm>
          <a:prstGeom prst="rect">
            <a:avLst/>
          </a:prstGeom>
          <a:noFill/>
          <a:ln>
            <a:noFill/>
          </a:ln>
        </p:spPr>
      </p:pic>
      <p:pic>
        <p:nvPicPr>
          <p:cNvPr id="137" name="Google Shape;137;p22"/>
          <p:cNvPicPr preferRelativeResize="0"/>
          <p:nvPr/>
        </p:nvPicPr>
        <p:blipFill>
          <a:blip r:embed="rId5">
            <a:alphaModFix/>
          </a:blip>
          <a:stretch>
            <a:fillRect/>
          </a:stretch>
        </p:blipFill>
        <p:spPr>
          <a:xfrm>
            <a:off x="5638800" y="553900"/>
            <a:ext cx="2438400" cy="243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Installation</a:t>
            </a:r>
            <a:endParaRPr/>
          </a:p>
        </p:txBody>
      </p:sp>
      <p:sp>
        <p:nvSpPr>
          <p:cNvPr id="143" name="Google Shape;143;p2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FFFFFF"/>
                </a:solidFill>
                <a:latin typeface="Arial"/>
                <a:ea typeface="Arial"/>
                <a:cs typeface="Arial"/>
                <a:sym typeface="Arial"/>
              </a:rPr>
              <a:t>When you install Puppeteer, it downloads a recent version of Chromium (~170MB Mac, ~282MB Linux, ~280MB Win) that is guaranteed to work with the API. To skip the download, see</a:t>
            </a:r>
            <a:r>
              <a:rPr lang="en" sz="1100">
                <a:solidFill>
                  <a:srgbClr val="FFFFFF"/>
                </a:solidFill>
                <a:uFill>
                  <a:noFill/>
                </a:uFill>
                <a:latin typeface="Arial"/>
                <a:ea typeface="Arial"/>
                <a:cs typeface="Arial"/>
                <a:sym typeface="Arial"/>
                <a:hlinkClick r:id="rId3"/>
              </a:rPr>
              <a:t> </a:t>
            </a:r>
            <a:r>
              <a:rPr lang="en" sz="1100" u="sng">
                <a:solidFill>
                  <a:srgbClr val="FFFFFF"/>
                </a:solidFill>
                <a:latin typeface="Arial"/>
                <a:ea typeface="Arial"/>
                <a:cs typeface="Arial"/>
                <a:sym typeface="Arial"/>
                <a:hlinkClick r:id="rId4"/>
              </a:rPr>
              <a:t>Environment variables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b="1" lang="en" sz="1300">
                <a:solidFill>
                  <a:srgbClr val="FFFFFF"/>
                </a:solidFill>
                <a:latin typeface="Arial"/>
                <a:ea typeface="Arial"/>
                <a:cs typeface="Arial"/>
                <a:sym typeface="Arial"/>
              </a:rPr>
              <a:t>puppeteer-core</a:t>
            </a:r>
            <a:endParaRPr b="1" sz="1300">
              <a:solidFill>
                <a:srgbClr val="FFFFFF"/>
              </a:solidFill>
              <a:latin typeface="Arial"/>
              <a:ea typeface="Arial"/>
              <a:cs typeface="Arial"/>
              <a:sym typeface="Arial"/>
            </a:endParaRPr>
          </a:p>
          <a:p>
            <a:pPr indent="0" lvl="0" marL="0" rtl="0" algn="l">
              <a:spcBef>
                <a:spcPts val="400"/>
              </a:spcBef>
              <a:spcAft>
                <a:spcPts val="0"/>
              </a:spcAft>
              <a:buClr>
                <a:srgbClr val="000000"/>
              </a:buClr>
              <a:buSzPts val="1100"/>
              <a:buFont typeface="Arial"/>
              <a:buNone/>
            </a:pPr>
            <a:r>
              <a:rPr lang="en" sz="1100">
                <a:solidFill>
                  <a:srgbClr val="FFFFFF"/>
                </a:solidFill>
                <a:latin typeface="Arial"/>
                <a:ea typeface="Arial"/>
                <a:cs typeface="Arial"/>
                <a:sym typeface="Arial"/>
              </a:rPr>
              <a:t>Since version 1.7.0 we publish the</a:t>
            </a:r>
            <a:r>
              <a:rPr lang="en" sz="1100">
                <a:solidFill>
                  <a:srgbClr val="FFFFFF"/>
                </a:solidFill>
                <a:uFill>
                  <a:noFill/>
                </a:uFill>
                <a:latin typeface="Arial"/>
                <a:ea typeface="Arial"/>
                <a:cs typeface="Arial"/>
                <a:sym typeface="Arial"/>
                <a:hlinkClick r:id="rId5"/>
              </a:rPr>
              <a:t> </a:t>
            </a:r>
            <a:r>
              <a:rPr lang="en" sz="1100" u="sng">
                <a:solidFill>
                  <a:srgbClr val="FFFFFF"/>
                </a:solidFill>
                <a:latin typeface="Arial"/>
                <a:ea typeface="Arial"/>
                <a:cs typeface="Arial"/>
                <a:sym typeface="Arial"/>
                <a:hlinkClick r:id="rId6"/>
              </a:rPr>
              <a:t>puppeteer-core</a:t>
            </a:r>
            <a:r>
              <a:rPr lang="en" sz="1100">
                <a:solidFill>
                  <a:srgbClr val="FFFFFF"/>
                </a:solidFill>
                <a:latin typeface="Arial"/>
                <a:ea typeface="Arial"/>
                <a:cs typeface="Arial"/>
                <a:sym typeface="Arial"/>
              </a:rPr>
              <a:t> package, a version of Puppeteer that doesn't download Chromium by default.</a:t>
            </a:r>
            <a:endParaRPr sz="11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
        <p:nvSpPr>
          <p:cNvPr id="144" name="Google Shape;144;p23"/>
          <p:cNvSpPr txBox="1"/>
          <p:nvPr/>
        </p:nvSpPr>
        <p:spPr>
          <a:xfrm>
            <a:off x="3712425" y="1311200"/>
            <a:ext cx="4848900" cy="3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puppeteer</a:t>
            </a:r>
            <a:br>
              <a:rPr lang="en"/>
            </a:br>
            <a:r>
              <a:rPr lang="en"/>
              <a:t>npm i puppeteer</a:t>
            </a:r>
            <a:br>
              <a:rPr lang="en"/>
            </a:br>
            <a:r>
              <a:rPr lang="en"/>
              <a:t># or "yarn add puppeteer"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puppeteer-core</a:t>
            </a:r>
            <a:br>
              <a:rPr lang="en"/>
            </a:br>
            <a:r>
              <a:rPr lang="en"/>
              <a:t>npm i puppeteer-core</a:t>
            </a:r>
            <a:br>
              <a:rPr lang="en"/>
            </a:br>
            <a:r>
              <a:rPr lang="en"/>
              <a:t># or "yarn add puppeteer-core"</a:t>
            </a:r>
            <a:endParaRPr/>
          </a:p>
          <a:p>
            <a:pPr indent="0" lvl="0" marL="0" rtl="0" algn="ctr">
              <a:spcBef>
                <a:spcPts val="0"/>
              </a:spcBef>
              <a:spcAft>
                <a:spcPts val="0"/>
              </a:spcAft>
              <a:buNone/>
            </a:pPr>
            <a:br>
              <a:rPr lang="en"/>
            </a:br>
            <a:br>
              <a:rPr lang="en"/>
            </a:br>
            <a:r>
              <a:rPr lang="en" sz="1000" u="sng">
                <a:solidFill>
                  <a:schemeClr val="hlink"/>
                </a:solidFill>
                <a:hlinkClick r:id="rId7"/>
              </a:rPr>
              <a:t>for more : puppeteer vs. puppeteer-core</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Breaking News </a:t>
            </a:r>
            <a:r>
              <a:rPr lang="en"/>
              <a:t>...</a:t>
            </a:r>
            <a:endParaRPr/>
          </a:p>
        </p:txBody>
      </p:sp>
      <p:pic>
        <p:nvPicPr>
          <p:cNvPr id="150" name="Google Shape;150;p24"/>
          <p:cNvPicPr preferRelativeResize="0"/>
          <p:nvPr/>
        </p:nvPicPr>
        <p:blipFill>
          <a:blip r:embed="rId3">
            <a:alphaModFix/>
          </a:blip>
          <a:stretch>
            <a:fillRect/>
          </a:stretch>
        </p:blipFill>
        <p:spPr>
          <a:xfrm>
            <a:off x="5953775" y="1691475"/>
            <a:ext cx="1760550" cy="176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subTitle"/>
          </p:nvPr>
        </p:nvSpPr>
        <p:spPr>
          <a:xfrm>
            <a:off x="254875" y="1954192"/>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dk2"/>
                </a:solidFill>
              </a:rPr>
              <a:t>Announced</a:t>
            </a:r>
            <a:endParaRPr/>
          </a:p>
        </p:txBody>
      </p:sp>
      <p:pic>
        <p:nvPicPr>
          <p:cNvPr descr="Modern web development requires modernizing tooling. In this video, Paul and Eric tour the latest goodies from the Chrome DevTools team. They cover new features in DevTools, using Lighthouse to guide your development workflow, and automating it all with Puppeteer, a new Node library for controlling headless Chrome.&#10;&#10;Check out the rest of the Chrome Dev Summit videos here: https://goo.gl/ekCoVu                &#10;Subscribe to the Google Chrome Developers channel: http://goo.gl/LLLNvf" id="156" name="Google Shape;156;p25" title="Modern Tooling, Testing, and Automation (Chrome Dev Summit 2017)">
            <a:hlinkClick r:id="rId3"/>
          </p:cNvPr>
          <p:cNvPicPr preferRelativeResize="0"/>
          <p:nvPr/>
        </p:nvPicPr>
        <p:blipFill>
          <a:blip r:embed="rId4">
            <a:alphaModFix/>
          </a:blip>
          <a:stretch>
            <a:fillRect/>
          </a:stretch>
        </p:blipFill>
        <p:spPr>
          <a:xfrm>
            <a:off x="4878975" y="58775"/>
            <a:ext cx="3930125" cy="2947600"/>
          </a:xfrm>
          <a:prstGeom prst="rect">
            <a:avLst/>
          </a:prstGeom>
          <a:noFill/>
          <a:ln>
            <a:noFill/>
          </a:ln>
        </p:spPr>
      </p:pic>
      <p:sp>
        <p:nvSpPr>
          <p:cNvPr id="157" name="Google Shape;157;p25"/>
          <p:cNvSpPr txBox="1"/>
          <p:nvPr/>
        </p:nvSpPr>
        <p:spPr>
          <a:xfrm>
            <a:off x="4572000" y="3048000"/>
            <a:ext cx="5991900" cy="699000"/>
          </a:xfrm>
          <a:prstGeom prst="rect">
            <a:avLst/>
          </a:prstGeom>
          <a:noFill/>
          <a:ln>
            <a:noFill/>
          </a:ln>
        </p:spPr>
        <p:txBody>
          <a:bodyPr anchorCtr="0" anchor="t" bIns="91425" lIns="91425" spcFirstLastPara="1" rIns="91425" wrap="square" tIns="91425">
            <a:noAutofit/>
          </a:bodyPr>
          <a:lstStyle/>
          <a:p>
            <a:pPr indent="0" lvl="0" marL="304800" marR="304800" rtl="0" algn="l">
              <a:lnSpc>
                <a:spcPct val="117647"/>
              </a:lnSpc>
              <a:spcBef>
                <a:spcPts val="0"/>
              </a:spcBef>
              <a:spcAft>
                <a:spcPts val="0"/>
              </a:spcAft>
              <a:buClr>
                <a:srgbClr val="000000"/>
              </a:buClr>
              <a:buSzPts val="1100"/>
              <a:buFont typeface="Arial"/>
              <a:buNone/>
            </a:pPr>
            <a:r>
              <a:rPr b="1" lang="en" sz="1800">
                <a:solidFill>
                  <a:srgbClr val="FFFFFF"/>
                </a:solidFill>
                <a:latin typeface="Roboto"/>
                <a:ea typeface="Roboto"/>
                <a:cs typeface="Roboto"/>
                <a:sym typeface="Roboto"/>
              </a:rPr>
              <a:t>Chrome Dev Summit 2017</a:t>
            </a:r>
            <a:endParaRPr b="1" sz="1800">
              <a:solidFill>
                <a:srgbClr val="FFFFFF"/>
              </a:solidFill>
              <a:latin typeface="Roboto"/>
              <a:ea typeface="Roboto"/>
              <a:cs typeface="Roboto"/>
              <a:sym typeface="Roboto"/>
            </a:endParaRPr>
          </a:p>
          <a:p>
            <a:pPr indent="0" lvl="0" marL="304800" marR="304800" rtl="0" algn="l">
              <a:lnSpc>
                <a:spcPct val="115000"/>
              </a:lnSpc>
              <a:spcBef>
                <a:spcPts val="600"/>
              </a:spcBef>
              <a:spcAft>
                <a:spcPts val="0"/>
              </a:spcAft>
              <a:buClr>
                <a:srgbClr val="000000"/>
              </a:buClr>
              <a:buSzPts val="1100"/>
              <a:buFont typeface="Arial"/>
              <a:buNone/>
            </a:pPr>
            <a:r>
              <a:rPr lang="en">
                <a:solidFill>
                  <a:srgbClr val="FFFFFF"/>
                </a:solidFill>
              </a:rPr>
              <a:t>San Francisco, October 23-24, 2017</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First Release</a:t>
            </a:r>
            <a:endParaRPr/>
          </a:p>
        </p:txBody>
      </p:sp>
      <p:pic>
        <p:nvPicPr>
          <p:cNvPr id="163" name="Google Shape;163;p26">
            <a:hlinkClick r:id="rId3"/>
          </p:cNvPr>
          <p:cNvPicPr preferRelativeResize="0"/>
          <p:nvPr/>
        </p:nvPicPr>
        <p:blipFill>
          <a:blip r:embed="rId4">
            <a:alphaModFix/>
          </a:blip>
          <a:stretch>
            <a:fillRect/>
          </a:stretch>
        </p:blipFill>
        <p:spPr>
          <a:xfrm>
            <a:off x="5335725" y="89975"/>
            <a:ext cx="3336749" cy="485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7">
            <a:hlinkClick r:id="rId3"/>
          </p:cNvPr>
          <p:cNvPicPr preferRelativeResize="0"/>
          <p:nvPr/>
        </p:nvPicPr>
        <p:blipFill>
          <a:blip r:embed="rId4">
            <a:alphaModFix/>
          </a:blip>
          <a:stretch>
            <a:fillRect/>
          </a:stretch>
        </p:blipFill>
        <p:spPr>
          <a:xfrm>
            <a:off x="143275" y="207025"/>
            <a:ext cx="4290124" cy="2165751"/>
          </a:xfrm>
          <a:prstGeom prst="rect">
            <a:avLst/>
          </a:prstGeom>
          <a:noFill/>
          <a:ln>
            <a:noFill/>
          </a:ln>
        </p:spPr>
      </p:pic>
      <p:pic>
        <p:nvPicPr>
          <p:cNvPr id="169" name="Google Shape;169;p27">
            <a:hlinkClick r:id="rId5"/>
          </p:cNvPr>
          <p:cNvPicPr preferRelativeResize="0"/>
          <p:nvPr/>
        </p:nvPicPr>
        <p:blipFill>
          <a:blip r:embed="rId6">
            <a:alphaModFix/>
          </a:blip>
          <a:stretch>
            <a:fillRect/>
          </a:stretch>
        </p:blipFill>
        <p:spPr>
          <a:xfrm>
            <a:off x="4720225" y="2499275"/>
            <a:ext cx="4211100" cy="2236925"/>
          </a:xfrm>
          <a:prstGeom prst="rect">
            <a:avLst/>
          </a:prstGeom>
          <a:noFill/>
          <a:ln>
            <a:noFill/>
          </a:ln>
        </p:spPr>
      </p:pic>
      <p:sp>
        <p:nvSpPr>
          <p:cNvPr id="170" name="Google Shape;170;p27"/>
          <p:cNvSpPr txBox="1"/>
          <p:nvPr/>
        </p:nvSpPr>
        <p:spPr>
          <a:xfrm>
            <a:off x="4670400" y="984050"/>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Microsoft is rebuilding its Edge browser on Chromium</a:t>
            </a:r>
            <a:endParaRPr>
              <a:solidFill>
                <a:srgbClr val="FFFFFF"/>
              </a:solidFill>
            </a:endParaRPr>
          </a:p>
        </p:txBody>
      </p:sp>
      <p:sp>
        <p:nvSpPr>
          <p:cNvPr id="171" name="Google Shape;171;p27"/>
          <p:cNvSpPr txBox="1"/>
          <p:nvPr/>
        </p:nvSpPr>
        <p:spPr>
          <a:xfrm>
            <a:off x="400550" y="3386825"/>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 Official but it is support Firefox too...</a:t>
            </a:r>
            <a:endParaRPr/>
          </a:p>
        </p:txBody>
      </p:sp>
      <p:grpSp>
        <p:nvGrpSpPr>
          <p:cNvPr id="172" name="Google Shape;172;p27"/>
          <p:cNvGrpSpPr/>
          <p:nvPr/>
        </p:nvGrpSpPr>
        <p:grpSpPr>
          <a:xfrm>
            <a:off x="4571991" y="1125816"/>
            <a:ext cx="4504234" cy="1445925"/>
            <a:chOff x="4571991" y="1125816"/>
            <a:chExt cx="4504234" cy="1445925"/>
          </a:xfrm>
        </p:grpSpPr>
        <p:pic>
          <p:nvPicPr>
            <p:cNvPr id="173" name="Google Shape;173;p27"/>
            <p:cNvPicPr preferRelativeResize="0"/>
            <p:nvPr/>
          </p:nvPicPr>
          <p:blipFill>
            <a:blip r:embed="rId7">
              <a:alphaModFix/>
            </a:blip>
            <a:stretch>
              <a:fillRect/>
            </a:stretch>
          </p:blipFill>
          <p:spPr>
            <a:xfrm>
              <a:off x="4571991" y="1125816"/>
              <a:ext cx="1445900" cy="1445925"/>
            </a:xfrm>
            <a:prstGeom prst="rect">
              <a:avLst/>
            </a:prstGeom>
            <a:noFill/>
            <a:ln>
              <a:noFill/>
            </a:ln>
          </p:spPr>
        </p:pic>
        <p:pic>
          <p:nvPicPr>
            <p:cNvPr id="174" name="Google Shape;174;p27"/>
            <p:cNvPicPr preferRelativeResize="0"/>
            <p:nvPr/>
          </p:nvPicPr>
          <p:blipFill>
            <a:blip r:embed="rId8">
              <a:alphaModFix/>
            </a:blip>
            <a:stretch>
              <a:fillRect/>
            </a:stretch>
          </p:blipFill>
          <p:spPr>
            <a:xfrm>
              <a:off x="6081925" y="1607849"/>
              <a:ext cx="1301075" cy="481875"/>
            </a:xfrm>
            <a:prstGeom prst="rect">
              <a:avLst/>
            </a:prstGeom>
            <a:noFill/>
            <a:ln>
              <a:noFill/>
            </a:ln>
          </p:spPr>
        </p:pic>
        <p:pic>
          <p:nvPicPr>
            <p:cNvPr id="175" name="Google Shape;175;p27"/>
            <p:cNvPicPr preferRelativeResize="0"/>
            <p:nvPr/>
          </p:nvPicPr>
          <p:blipFill>
            <a:blip r:embed="rId9">
              <a:alphaModFix/>
            </a:blip>
            <a:stretch>
              <a:fillRect/>
            </a:stretch>
          </p:blipFill>
          <p:spPr>
            <a:xfrm>
              <a:off x="7492550" y="1716812"/>
              <a:ext cx="1583675" cy="2639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is spreading out</a:t>
            </a:r>
            <a:endParaRPr/>
          </a:p>
        </p:txBody>
      </p:sp>
      <p:pic>
        <p:nvPicPr>
          <p:cNvPr id="181" name="Google Shape;181;p28"/>
          <p:cNvPicPr preferRelativeResize="0"/>
          <p:nvPr/>
        </p:nvPicPr>
        <p:blipFill>
          <a:blip r:embed="rId3">
            <a:alphaModFix/>
          </a:blip>
          <a:stretch>
            <a:fillRect/>
          </a:stretch>
        </p:blipFill>
        <p:spPr>
          <a:xfrm>
            <a:off x="152400" y="771450"/>
            <a:ext cx="4684873" cy="2787724"/>
          </a:xfrm>
          <a:prstGeom prst="rect">
            <a:avLst/>
          </a:prstGeom>
          <a:noFill/>
          <a:ln>
            <a:noFill/>
          </a:ln>
        </p:spPr>
      </p:pic>
      <p:pic>
        <p:nvPicPr>
          <p:cNvPr id="182" name="Google Shape;182;p28"/>
          <p:cNvPicPr preferRelativeResize="0"/>
          <p:nvPr/>
        </p:nvPicPr>
        <p:blipFill>
          <a:blip r:embed="rId4">
            <a:alphaModFix/>
          </a:blip>
          <a:stretch>
            <a:fillRect/>
          </a:stretch>
        </p:blipFill>
        <p:spPr>
          <a:xfrm>
            <a:off x="1192675" y="1187550"/>
            <a:ext cx="5205023" cy="3161650"/>
          </a:xfrm>
          <a:prstGeom prst="rect">
            <a:avLst/>
          </a:prstGeom>
          <a:noFill/>
          <a:ln>
            <a:noFill/>
          </a:ln>
        </p:spPr>
      </p:pic>
      <p:pic>
        <p:nvPicPr>
          <p:cNvPr id="183" name="Google Shape;183;p28">
            <a:hlinkClick r:id="rId5"/>
          </p:cNvPr>
          <p:cNvPicPr preferRelativeResize="0"/>
          <p:nvPr/>
        </p:nvPicPr>
        <p:blipFill>
          <a:blip r:embed="rId6">
            <a:alphaModFix/>
          </a:blip>
          <a:stretch>
            <a:fillRect/>
          </a:stretch>
        </p:blipFill>
        <p:spPr>
          <a:xfrm>
            <a:off x="2246997" y="1828875"/>
            <a:ext cx="5444323" cy="3252200"/>
          </a:xfrm>
          <a:prstGeom prst="rect">
            <a:avLst/>
          </a:prstGeom>
          <a:noFill/>
          <a:ln>
            <a:noFill/>
          </a:ln>
        </p:spPr>
      </p:pic>
      <p:pic>
        <p:nvPicPr>
          <p:cNvPr id="184" name="Google Shape;184;p28">
            <a:hlinkClick r:id="rId7"/>
          </p:cNvPr>
          <p:cNvPicPr preferRelativeResize="0"/>
          <p:nvPr/>
        </p:nvPicPr>
        <p:blipFill>
          <a:blip r:embed="rId8">
            <a:alphaModFix/>
          </a:blip>
          <a:stretch>
            <a:fillRect/>
          </a:stretch>
        </p:blipFill>
        <p:spPr>
          <a:xfrm>
            <a:off x="340050" y="1708700"/>
            <a:ext cx="8343002" cy="2323675"/>
          </a:xfrm>
          <a:prstGeom prst="rect">
            <a:avLst/>
          </a:prstGeom>
          <a:noFill/>
          <a:ln>
            <a:noFill/>
          </a:ln>
        </p:spPr>
      </p:pic>
      <p:pic>
        <p:nvPicPr>
          <p:cNvPr id="185" name="Google Shape;185;p28">
            <a:hlinkClick r:id="rId9"/>
          </p:cNvPr>
          <p:cNvPicPr preferRelativeResize="0"/>
          <p:nvPr/>
        </p:nvPicPr>
        <p:blipFill>
          <a:blip r:embed="rId10">
            <a:alphaModFix/>
          </a:blip>
          <a:stretch>
            <a:fillRect/>
          </a:stretch>
        </p:blipFill>
        <p:spPr>
          <a:xfrm>
            <a:off x="1363175" y="842601"/>
            <a:ext cx="7780826" cy="2931599"/>
          </a:xfrm>
          <a:prstGeom prst="rect">
            <a:avLst/>
          </a:prstGeom>
          <a:noFill/>
          <a:ln>
            <a:noFill/>
          </a:ln>
        </p:spPr>
      </p:pic>
      <p:pic>
        <p:nvPicPr>
          <p:cNvPr id="186" name="Google Shape;186;p28">
            <a:hlinkClick r:id="rId11"/>
          </p:cNvPr>
          <p:cNvPicPr preferRelativeResize="0"/>
          <p:nvPr/>
        </p:nvPicPr>
        <p:blipFill>
          <a:blip r:embed="rId12">
            <a:alphaModFix/>
          </a:blip>
          <a:stretch>
            <a:fillRect/>
          </a:stretch>
        </p:blipFill>
        <p:spPr>
          <a:xfrm>
            <a:off x="1116425" y="762652"/>
            <a:ext cx="6469249" cy="421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216100" y="2265000"/>
            <a:ext cx="2808000" cy="61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Dive into ...</a:t>
            </a:r>
            <a:endParaRPr sz="3000"/>
          </a:p>
        </p:txBody>
      </p:sp>
      <p:pic>
        <p:nvPicPr>
          <p:cNvPr id="192" name="Google Shape;192;p29">
            <a:hlinkClick r:id="rId3"/>
          </p:cNvPr>
          <p:cNvPicPr preferRelativeResize="0"/>
          <p:nvPr/>
        </p:nvPicPr>
        <p:blipFill rotWithShape="1">
          <a:blip r:embed="rId4">
            <a:alphaModFix/>
          </a:blip>
          <a:srcRect b="0" l="11977" r="11977" t="0"/>
          <a:stretch/>
        </p:blipFill>
        <p:spPr>
          <a:xfrm>
            <a:off x="3274676" y="0"/>
            <a:ext cx="5869325" cy="514350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Example</a:t>
            </a:r>
            <a:endParaRPr/>
          </a:p>
        </p:txBody>
      </p:sp>
      <p:sp>
        <p:nvSpPr>
          <p:cNvPr id="198" name="Google Shape;198;p30"/>
          <p:cNvSpPr txBox="1"/>
          <p:nvPr/>
        </p:nvSpPr>
        <p:spPr>
          <a:xfrm>
            <a:off x="841825" y="1557350"/>
            <a:ext cx="48489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199" name="Google Shape;199;p30"/>
          <p:cNvSpPr/>
          <p:nvPr/>
        </p:nvSpPr>
        <p:spPr>
          <a:xfrm>
            <a:off x="4173450" y="1737250"/>
            <a:ext cx="4751400" cy="1159500"/>
          </a:xfrm>
          <a:prstGeom prst="leftArrow">
            <a:avLst>
              <a:gd fmla="val 50000" name="adj1"/>
              <a:gd fmla="val 50000" name="adj2"/>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a:solidFill>
                <a:srgbClr val="FFFFFF"/>
              </a:solidFill>
            </a:endParaRPr>
          </a:p>
          <a:p>
            <a:pPr indent="457200" lvl="0" marL="0" rtl="0" algn="ctr">
              <a:spcBef>
                <a:spcPts val="0"/>
              </a:spcBef>
              <a:spcAft>
                <a:spcPts val="0"/>
              </a:spcAft>
              <a:buClr>
                <a:srgbClr val="000000"/>
              </a:buClr>
              <a:buSzPts val="1100"/>
              <a:buFont typeface="Arial"/>
              <a:buNone/>
            </a:pPr>
            <a:r>
              <a:rPr lang="en" sz="1100">
                <a:solidFill>
                  <a:srgbClr val="FFFFFF"/>
                </a:solidFill>
              </a:rPr>
              <a:t>Launch without built-in Chromium</a:t>
            </a:r>
            <a:endParaRPr sz="1100">
              <a:solidFill>
                <a:srgbClr val="FFFFFF"/>
              </a:solidFill>
            </a:endParaRPr>
          </a:p>
          <a:p>
            <a:pPr indent="457200" lvl="0" marL="0" rtl="0" algn="l">
              <a:spcBef>
                <a:spcPts val="0"/>
              </a:spcBef>
              <a:spcAft>
                <a:spcPts val="0"/>
              </a:spcAft>
              <a:buClr>
                <a:srgbClr val="000000"/>
              </a:buClr>
              <a:buSzPts val="1100"/>
              <a:buFont typeface="Arial"/>
              <a:buNone/>
            </a:pPr>
            <a:r>
              <a:rPr lang="en" sz="1100">
                <a:solidFill>
                  <a:srgbClr val="FFFFFF"/>
                </a:solidFill>
              </a:rPr>
              <a:t>await puppeteer.launch({executablePath: '/path/to/Chrome'});</a:t>
            </a:r>
            <a:endParaRPr sz="1100">
              <a:solidFill>
                <a:srgbClr val="FFFFFF"/>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Example</a:t>
            </a:r>
            <a:endParaRPr/>
          </a:p>
        </p:txBody>
      </p:sp>
      <p:sp>
        <p:nvSpPr>
          <p:cNvPr id="205" name="Google Shape;205;p31"/>
          <p:cNvSpPr txBox="1"/>
          <p:nvPr/>
        </p:nvSpPr>
        <p:spPr>
          <a:xfrm>
            <a:off x="841825" y="1557350"/>
            <a:ext cx="48489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206" name="Google Shape;206;p31"/>
          <p:cNvSpPr/>
          <p:nvPr/>
        </p:nvSpPr>
        <p:spPr>
          <a:xfrm>
            <a:off x="4152775" y="2021925"/>
            <a:ext cx="4619700" cy="999600"/>
          </a:xfrm>
          <a:prstGeom prst="leftArrow">
            <a:avLst>
              <a:gd fmla="val 50000" name="adj1"/>
              <a:gd fmla="val 50000" name="adj2"/>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a:solidFill>
                <a:srgbClr val="FFFFFF"/>
              </a:solidFill>
            </a:endParaRPr>
          </a:p>
          <a:p>
            <a:pPr indent="457200" lvl="0" marL="0" rtl="0" algn="ctr">
              <a:spcBef>
                <a:spcPts val="0"/>
              </a:spcBef>
              <a:spcAft>
                <a:spcPts val="0"/>
              </a:spcAft>
              <a:buClr>
                <a:srgbClr val="000000"/>
              </a:buClr>
              <a:buSzPts val="1100"/>
              <a:buFont typeface="Arial"/>
              <a:buNone/>
            </a:pPr>
            <a:r>
              <a:rPr lang="en">
                <a:solidFill>
                  <a:srgbClr val="FFFFFF"/>
                </a:solidFill>
              </a:rPr>
              <a:t>Disable Headless Mode</a:t>
            </a:r>
            <a:br>
              <a:rPr lang="en">
                <a:solidFill>
                  <a:srgbClr val="FFFFFF"/>
                </a:solidFill>
              </a:rPr>
            </a:br>
            <a:r>
              <a:rPr lang="en">
                <a:solidFill>
                  <a:srgbClr val="FFFFFF"/>
                </a:solidFill>
              </a:rPr>
              <a:t>await puppeteer.launch({headless: false});</a:t>
            </a:r>
            <a:endParaRPr>
              <a:solidFill>
                <a:srgbClr val="FFFFFF"/>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77" name="Google Shape;77;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NodeJS ? </a:t>
            </a:r>
            <a:endParaRPr/>
          </a:p>
          <a:p>
            <a:pPr indent="-342900" lvl="0" marL="457200" rtl="0" algn="l">
              <a:spcBef>
                <a:spcPts val="0"/>
              </a:spcBef>
              <a:spcAft>
                <a:spcPts val="0"/>
              </a:spcAft>
              <a:buSzPts val="1800"/>
              <a:buChar char="●"/>
            </a:pPr>
            <a:r>
              <a:rPr lang="en"/>
              <a:t>What is  Puppeteer ?</a:t>
            </a:r>
            <a:endParaRPr/>
          </a:p>
          <a:p>
            <a:pPr indent="-342900" lvl="0" marL="457200" rtl="0" algn="l">
              <a:spcBef>
                <a:spcPts val="0"/>
              </a:spcBef>
              <a:spcAft>
                <a:spcPts val="0"/>
              </a:spcAft>
              <a:buSzPts val="1800"/>
              <a:buChar char="●"/>
            </a:pPr>
            <a:r>
              <a:rPr lang="en"/>
              <a:t>FAQ</a:t>
            </a:r>
            <a:endParaRPr/>
          </a:p>
          <a:p>
            <a:pPr indent="-342900" lvl="0" marL="457200" rtl="0" algn="l">
              <a:spcBef>
                <a:spcPts val="0"/>
              </a:spcBef>
              <a:spcAft>
                <a:spcPts val="0"/>
              </a:spcAft>
              <a:buSzPts val="1800"/>
              <a:buChar char="●"/>
            </a:pPr>
            <a:r>
              <a:rPr lang="en"/>
              <a:t>Installation</a:t>
            </a:r>
            <a:endParaRPr/>
          </a:p>
          <a:p>
            <a:pPr indent="-342900" lvl="0" marL="457200" rtl="0" algn="l">
              <a:spcBef>
                <a:spcPts val="0"/>
              </a:spcBef>
              <a:spcAft>
                <a:spcPts val="0"/>
              </a:spcAft>
              <a:buSzPts val="1800"/>
              <a:buChar char="●"/>
            </a:pPr>
            <a:r>
              <a:rPr lang="en"/>
              <a:t>Dive into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Generating PDF</a:t>
            </a:r>
            <a:endParaRPr/>
          </a:p>
        </p:txBody>
      </p:sp>
      <p:sp>
        <p:nvSpPr>
          <p:cNvPr id="212" name="Google Shape;212;p32"/>
          <p:cNvSpPr txBox="1"/>
          <p:nvPr/>
        </p:nvSpPr>
        <p:spPr>
          <a:xfrm>
            <a:off x="841825" y="1557350"/>
            <a:ext cx="56217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b="1" lang="en" sz="1100">
                <a:solidFill>
                  <a:srgbClr val="0000FF"/>
                </a:solidFill>
                <a:highlight>
                  <a:srgbClr val="FFFFFF"/>
                </a:highlight>
                <a:latin typeface="Consolas"/>
                <a:ea typeface="Consolas"/>
                <a:cs typeface="Consolas"/>
                <a:sym typeface="Consolas"/>
              </a:rPr>
              <a:t>await</a:t>
            </a:r>
            <a:r>
              <a:rPr b="1" lang="en" sz="1100">
                <a:highlight>
                  <a:srgbClr val="FFFFFF"/>
                </a:highlight>
                <a:latin typeface="Consolas"/>
                <a:ea typeface="Consolas"/>
                <a:cs typeface="Consolas"/>
                <a:sym typeface="Consolas"/>
              </a:rPr>
              <a:t> page.pdf({</a:t>
            </a:r>
            <a:r>
              <a:rPr b="1" lang="en" sz="1100">
                <a:solidFill>
                  <a:srgbClr val="FF0000"/>
                </a:solidFill>
                <a:highlight>
                  <a:srgbClr val="FFFFFF"/>
                </a:highlight>
                <a:latin typeface="Consolas"/>
                <a:ea typeface="Consolas"/>
                <a:cs typeface="Consolas"/>
                <a:sym typeface="Consolas"/>
              </a:rPr>
              <a:t>path</a:t>
            </a:r>
            <a:r>
              <a:rPr b="1" lang="en" sz="1100">
                <a:highlight>
                  <a:srgbClr val="FFFFFF"/>
                </a:highlight>
                <a:latin typeface="Consolas"/>
                <a:ea typeface="Consolas"/>
                <a:cs typeface="Consolas"/>
                <a:sym typeface="Consolas"/>
              </a:rPr>
              <a:t>: </a:t>
            </a:r>
            <a:r>
              <a:rPr b="1" lang="en" sz="1100">
                <a:solidFill>
                  <a:srgbClr val="A31515"/>
                </a:solidFill>
                <a:highlight>
                  <a:srgbClr val="FFFFFF"/>
                </a:highlight>
                <a:latin typeface="Consolas"/>
                <a:ea typeface="Consolas"/>
                <a:cs typeface="Consolas"/>
                <a:sym typeface="Consolas"/>
              </a:rPr>
              <a:t>'printout.pdf'</a:t>
            </a:r>
            <a:r>
              <a:rPr b="1" lang="en" sz="1100">
                <a:highlight>
                  <a:srgbClr val="FFFFFF"/>
                </a:highlight>
                <a:latin typeface="Consolas"/>
                <a:ea typeface="Consolas"/>
                <a:cs typeface="Consolas"/>
                <a:sym typeface="Consolas"/>
              </a:rPr>
              <a:t>,</a:t>
            </a:r>
            <a:r>
              <a:rPr b="1" lang="en" sz="1100">
                <a:solidFill>
                  <a:srgbClr val="FF0000"/>
                </a:solidFill>
                <a:highlight>
                  <a:srgbClr val="FFFFFF"/>
                </a:highlight>
                <a:latin typeface="Consolas"/>
                <a:ea typeface="Consolas"/>
                <a:cs typeface="Consolas"/>
                <a:sym typeface="Consolas"/>
              </a:rPr>
              <a:t>format</a:t>
            </a:r>
            <a:r>
              <a:rPr b="1" lang="en" sz="1100">
                <a:highlight>
                  <a:srgbClr val="FFFFFF"/>
                </a:highlight>
                <a:latin typeface="Consolas"/>
                <a:ea typeface="Consolas"/>
                <a:cs typeface="Consolas"/>
                <a:sym typeface="Consolas"/>
              </a:rPr>
              <a:t>: </a:t>
            </a:r>
            <a:r>
              <a:rPr b="1" lang="en" sz="1100">
                <a:solidFill>
                  <a:srgbClr val="A31515"/>
                </a:solidFill>
                <a:highlight>
                  <a:srgbClr val="FFFFFF"/>
                </a:highlight>
                <a:latin typeface="Consolas"/>
                <a:ea typeface="Consolas"/>
                <a:cs typeface="Consolas"/>
                <a:sym typeface="Consolas"/>
              </a:rPr>
              <a:t>'A4'</a:t>
            </a:r>
            <a:r>
              <a:rPr b="1"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213" name="Google Shape;213;p32"/>
          <p:cNvSpPr/>
          <p:nvPr/>
        </p:nvSpPr>
        <p:spPr>
          <a:xfrm>
            <a:off x="5079750" y="2439750"/>
            <a:ext cx="3845100" cy="1295700"/>
          </a:xfrm>
          <a:prstGeom prst="leftArrow">
            <a:avLst>
              <a:gd fmla="val 50000" name="adj1"/>
              <a:gd fmla="val 50000" name="adj2"/>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rgbClr val="000000"/>
              </a:buClr>
              <a:buSzPts val="1100"/>
              <a:buFont typeface="Arial"/>
              <a:buNone/>
            </a:pPr>
            <a:r>
              <a:rPr lang="en">
                <a:solidFill>
                  <a:srgbClr val="FFFFFF"/>
                </a:solidFill>
              </a:rPr>
              <a:t>Generating a pdf is currently only supported in Chrome headless.</a:t>
            </a:r>
            <a:endParaRPr>
              <a:solidFill>
                <a:srgbClr val="FFFFFF"/>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Viewport</a:t>
            </a:r>
            <a:endParaRPr/>
          </a:p>
        </p:txBody>
      </p:sp>
      <p:sp>
        <p:nvSpPr>
          <p:cNvPr id="219" name="Google Shape;219;p33"/>
          <p:cNvSpPr txBox="1"/>
          <p:nvPr/>
        </p:nvSpPr>
        <p:spPr>
          <a:xfrm>
            <a:off x="841825" y="1557350"/>
            <a:ext cx="48489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endParaRPr sz="1100">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b="1" lang="en" sz="1100">
                <a:solidFill>
                  <a:srgbClr val="0000FF"/>
                </a:solidFill>
                <a:highlight>
                  <a:srgbClr val="FFFFFF"/>
                </a:highlight>
                <a:latin typeface="Consolas"/>
                <a:ea typeface="Consolas"/>
                <a:cs typeface="Consolas"/>
                <a:sym typeface="Consolas"/>
              </a:rPr>
              <a:t>await</a:t>
            </a:r>
            <a:r>
              <a:rPr b="1" lang="en" sz="1100">
                <a:highlight>
                  <a:srgbClr val="FFFFFF"/>
                </a:highlight>
                <a:latin typeface="Consolas"/>
                <a:ea typeface="Consolas"/>
                <a:cs typeface="Consolas"/>
                <a:sym typeface="Consolas"/>
              </a:rPr>
              <a:t> page.setViewport({</a:t>
            </a:r>
            <a:br>
              <a:rPr b="1" lang="en" sz="1100">
                <a:highlight>
                  <a:srgbClr val="FFFFFF"/>
                </a:highlight>
                <a:latin typeface="Consolas"/>
                <a:ea typeface="Consolas"/>
                <a:cs typeface="Consolas"/>
                <a:sym typeface="Consolas"/>
              </a:rPr>
            </a:br>
            <a:r>
              <a:rPr b="1" lang="en" sz="1100">
                <a:highlight>
                  <a:srgbClr val="FFFFFF"/>
                </a:highlight>
                <a:latin typeface="Consolas"/>
                <a:ea typeface="Consolas"/>
                <a:cs typeface="Consolas"/>
                <a:sym typeface="Consolas"/>
              </a:rPr>
              <a:t>	</a:t>
            </a:r>
            <a:r>
              <a:rPr b="1" lang="en" sz="1100">
                <a:solidFill>
                  <a:srgbClr val="FF0000"/>
                </a:solidFill>
                <a:highlight>
                  <a:srgbClr val="FFFFFF"/>
                </a:highlight>
                <a:latin typeface="Consolas"/>
                <a:ea typeface="Consolas"/>
                <a:cs typeface="Consolas"/>
                <a:sym typeface="Consolas"/>
              </a:rPr>
              <a:t>width</a:t>
            </a:r>
            <a:r>
              <a:rPr b="1" lang="en" sz="1100">
                <a:highlight>
                  <a:srgbClr val="FFFFFF"/>
                </a:highlight>
                <a:latin typeface="Consolas"/>
                <a:ea typeface="Consolas"/>
                <a:cs typeface="Consolas"/>
                <a:sym typeface="Consolas"/>
              </a:rPr>
              <a:t>: 1920,</a:t>
            </a:r>
            <a:br>
              <a:rPr b="1" lang="en" sz="1100">
                <a:highlight>
                  <a:srgbClr val="FFFFFF"/>
                </a:highlight>
                <a:latin typeface="Consolas"/>
                <a:ea typeface="Consolas"/>
                <a:cs typeface="Consolas"/>
                <a:sym typeface="Consolas"/>
              </a:rPr>
            </a:br>
            <a:r>
              <a:rPr b="1" lang="en" sz="1100">
                <a:highlight>
                  <a:srgbClr val="FFFFFF"/>
                </a:highlight>
                <a:latin typeface="Consolas"/>
                <a:ea typeface="Consolas"/>
                <a:cs typeface="Consolas"/>
                <a:sym typeface="Consolas"/>
              </a:rPr>
              <a:t>	</a:t>
            </a:r>
            <a:r>
              <a:rPr b="1" lang="en" sz="1100">
                <a:solidFill>
                  <a:srgbClr val="FF0000"/>
                </a:solidFill>
                <a:highlight>
                  <a:srgbClr val="FFFFFF"/>
                </a:highlight>
                <a:latin typeface="Consolas"/>
                <a:ea typeface="Consolas"/>
                <a:cs typeface="Consolas"/>
                <a:sym typeface="Consolas"/>
              </a:rPr>
              <a:t>height</a:t>
            </a:r>
            <a:r>
              <a:rPr b="1" lang="en" sz="1100">
                <a:highlight>
                  <a:srgbClr val="FFFFFF"/>
                </a:highlight>
                <a:latin typeface="Consolas"/>
                <a:ea typeface="Consolas"/>
                <a:cs typeface="Consolas"/>
                <a:sym typeface="Consolas"/>
              </a:rPr>
              <a:t>: 1080</a:t>
            </a:r>
            <a:br>
              <a:rPr b="1" lang="en" sz="1100">
                <a:highlight>
                  <a:srgbClr val="FFFFFF"/>
                </a:highlight>
                <a:latin typeface="Consolas"/>
                <a:ea typeface="Consolas"/>
                <a:cs typeface="Consolas"/>
                <a:sym typeface="Consolas"/>
              </a:rPr>
            </a:br>
            <a:r>
              <a:rPr b="1"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a:p>
          <a:p>
            <a:pPr indent="0" lvl="0" marL="0" rtl="0" algn="l">
              <a:spcBef>
                <a:spcPts val="0"/>
              </a:spcBef>
              <a:spcAft>
                <a:spcPts val="0"/>
              </a:spcAft>
              <a:buNone/>
            </a:pPr>
            <a:r>
              <a:t/>
            </a:r>
            <a:endParaRPr/>
          </a:p>
        </p:txBody>
      </p:sp>
      <p:sp>
        <p:nvSpPr>
          <p:cNvPr id="220" name="Google Shape;220;p33"/>
          <p:cNvSpPr/>
          <p:nvPr/>
        </p:nvSpPr>
        <p:spPr>
          <a:xfrm>
            <a:off x="2808725" y="2335600"/>
            <a:ext cx="5784000" cy="1503000"/>
          </a:xfrm>
          <a:prstGeom prst="leftArrowCallout">
            <a:avLst>
              <a:gd fmla="val 25000" name="adj1"/>
              <a:gd fmla="val 25000" name="adj2"/>
              <a:gd fmla="val 25000" name="adj3"/>
              <a:gd fmla="val 67087"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rPr>
              <a:t>Puppeteer sets an initial page size to 800px x 600px, which defines the screenshot size.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Emulate Mobile Devices</a:t>
            </a:r>
            <a:endParaRPr/>
          </a:p>
        </p:txBody>
      </p:sp>
      <p:sp>
        <p:nvSpPr>
          <p:cNvPr id="226" name="Google Shape;226;p34"/>
          <p:cNvSpPr txBox="1"/>
          <p:nvPr/>
        </p:nvSpPr>
        <p:spPr>
          <a:xfrm>
            <a:off x="505100" y="1195375"/>
            <a:ext cx="4848900" cy="56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devices = </a:t>
            </a:r>
            <a:r>
              <a:rPr b="1" lang="en" sz="900">
                <a:solidFill>
                  <a:srgbClr val="0000FF"/>
                </a:solidFill>
                <a:highlight>
                  <a:srgbClr val="FFFFFF"/>
                </a:highlight>
                <a:latin typeface="Consolas"/>
                <a:ea typeface="Consolas"/>
                <a:cs typeface="Consolas"/>
                <a:sym typeface="Consolas"/>
              </a:rPr>
              <a:t>require</a:t>
            </a:r>
            <a:r>
              <a:rPr b="1" lang="en" sz="900">
                <a:highlight>
                  <a:srgbClr val="FFFFFF"/>
                </a:highlight>
                <a:latin typeface="Consolas"/>
                <a:ea typeface="Consolas"/>
                <a:cs typeface="Consolas"/>
                <a:sym typeface="Consolas"/>
              </a:rPr>
              <a:t>(</a:t>
            </a:r>
            <a:r>
              <a:rPr b="1" lang="en" sz="900">
                <a:solidFill>
                  <a:srgbClr val="A31515"/>
                </a:solidFill>
                <a:highlight>
                  <a:srgbClr val="FFFFFF"/>
                </a:highlight>
                <a:latin typeface="Consolas"/>
                <a:ea typeface="Consolas"/>
                <a:cs typeface="Consolas"/>
                <a:sym typeface="Consolas"/>
              </a:rPr>
              <a:t>'puppeteer/DeviceDescriptors'</a:t>
            </a: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pixeltwo = devices[</a:t>
            </a:r>
            <a:r>
              <a:rPr b="1" lang="en" sz="900">
                <a:solidFill>
                  <a:srgbClr val="A31515"/>
                </a:solidFill>
                <a:highlight>
                  <a:srgbClr val="FFFFFF"/>
                </a:highlight>
                <a:latin typeface="Consolas"/>
                <a:ea typeface="Consolas"/>
                <a:cs typeface="Consolas"/>
                <a:sym typeface="Consolas"/>
              </a:rPr>
              <a:t>'Pixel 2'</a:t>
            </a: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page.emulate(pixeltwo);</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'mainpage.png'</a:t>
            </a:r>
            <a:r>
              <a:rPr lang="en" sz="900">
                <a:highlight>
                  <a:srgbClr val="FFFFFF"/>
                </a:highlight>
                <a:latin typeface="Consolas"/>
                <a:ea typeface="Consolas"/>
                <a:cs typeface="Consolas"/>
                <a:sym typeface="Consolas"/>
              </a:rPr>
              <a:t>,</a:t>
            </a:r>
            <a:r>
              <a:rPr b="1" lang="en" sz="900">
                <a:solidFill>
                  <a:srgbClr val="FF0000"/>
                </a:solidFill>
                <a:highlight>
                  <a:srgbClr val="FFFFFF"/>
                </a:highlight>
                <a:latin typeface="Consolas"/>
                <a:ea typeface="Consolas"/>
                <a:cs typeface="Consolas"/>
                <a:sym typeface="Consolas"/>
              </a:rPr>
              <a:t>fullPage</a:t>
            </a:r>
            <a:r>
              <a:rPr b="1" lang="en" sz="900">
                <a:highlight>
                  <a:srgbClr val="FFFFFF"/>
                </a:highlight>
                <a:latin typeface="Consolas"/>
                <a:ea typeface="Consolas"/>
                <a:cs typeface="Consolas"/>
                <a:sym typeface="Consolas"/>
              </a:rPr>
              <a:t>:</a:t>
            </a:r>
            <a:r>
              <a:rPr b="1" lang="en" sz="900">
                <a:solidFill>
                  <a:srgbClr val="A31515"/>
                </a:solidFill>
                <a:highlight>
                  <a:srgbClr val="FFFFFF"/>
                </a:highlight>
                <a:latin typeface="Consolas"/>
                <a:ea typeface="Consolas"/>
                <a:cs typeface="Consolas"/>
                <a:sym typeface="Consolas"/>
              </a:rPr>
              <a:t>false</a:t>
            </a:r>
            <a:r>
              <a:rPr b="1" lang="en" sz="900">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a:p>
            <a:pPr indent="0" lvl="0" marL="0" rtl="0" algn="l">
              <a:spcBef>
                <a:spcPts val="0"/>
              </a:spcBef>
              <a:spcAft>
                <a:spcPts val="0"/>
              </a:spcAft>
              <a:buNone/>
            </a:pPr>
            <a:r>
              <a:t/>
            </a:r>
            <a:endParaRPr/>
          </a:p>
        </p:txBody>
      </p:sp>
      <p:pic>
        <p:nvPicPr>
          <p:cNvPr id="227" name="Google Shape;227;p34"/>
          <p:cNvPicPr preferRelativeResize="0"/>
          <p:nvPr/>
        </p:nvPicPr>
        <p:blipFill>
          <a:blip r:embed="rId3">
            <a:alphaModFix/>
          </a:blip>
          <a:stretch>
            <a:fillRect/>
          </a:stretch>
        </p:blipFill>
        <p:spPr>
          <a:xfrm>
            <a:off x="4805325" y="732375"/>
            <a:ext cx="4411126" cy="4411126"/>
          </a:xfrm>
          <a:prstGeom prst="rect">
            <a:avLst/>
          </a:prstGeom>
          <a:noFill/>
          <a:ln>
            <a:noFill/>
          </a:ln>
        </p:spPr>
      </p:pic>
      <p:pic>
        <p:nvPicPr>
          <p:cNvPr id="228" name="Google Shape;228;p34"/>
          <p:cNvPicPr preferRelativeResize="0"/>
          <p:nvPr/>
        </p:nvPicPr>
        <p:blipFill>
          <a:blip r:embed="rId4">
            <a:alphaModFix/>
          </a:blip>
          <a:stretch>
            <a:fillRect/>
          </a:stretch>
        </p:blipFill>
        <p:spPr>
          <a:xfrm>
            <a:off x="6086325" y="1293625"/>
            <a:ext cx="1838300" cy="3269376"/>
          </a:xfrm>
          <a:prstGeom prst="rect">
            <a:avLst/>
          </a:prstGeom>
          <a:noFill/>
          <a:ln>
            <a:noFill/>
          </a:ln>
        </p:spPr>
      </p:pic>
      <p:sp>
        <p:nvSpPr>
          <p:cNvPr id="229" name="Google Shape;229;p34"/>
          <p:cNvSpPr txBox="1"/>
          <p:nvPr/>
        </p:nvSpPr>
        <p:spPr>
          <a:xfrm>
            <a:off x="345075" y="3695575"/>
            <a:ext cx="4411200" cy="10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Puppeteer has predefined device sizes inside.You can find those devices in</a:t>
            </a:r>
            <a:r>
              <a:rPr b="1" lang="en"/>
              <a:t>“DeviceDescriptors.js”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you can create your own devices.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ppt_w</p:attrName>
                                        </p:attrNameLst>
                                      </p:cBhvr>
                                      <p:tavLst>
                                        <p:tav fmla="" tm="0">
                                          <p:val>
                                            <p:strVal val="0"/>
                                          </p:val>
                                        </p:tav>
                                        <p:tav fmla="" tm="100000">
                                          <p:val>
                                            <p:strVal val="#ppt_w"/>
                                          </p:val>
                                        </p:tav>
                                      </p:tavLst>
                                    </p:anim>
                                    <p:anim calcmode="lin" valueType="num">
                                      <p:cBhvr additive="base">
                                        <p:cTn dur="1000"/>
                                        <p:tgtEl>
                                          <p:spTgt spid="2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DeviceDescriptors.js</a:t>
            </a:r>
            <a:endParaRPr/>
          </a:p>
        </p:txBody>
      </p:sp>
      <p:pic>
        <p:nvPicPr>
          <p:cNvPr id="235" name="Google Shape;235;p35"/>
          <p:cNvPicPr preferRelativeResize="0"/>
          <p:nvPr/>
        </p:nvPicPr>
        <p:blipFill>
          <a:blip r:embed="rId3">
            <a:alphaModFix/>
          </a:blip>
          <a:stretch>
            <a:fillRect/>
          </a:stretch>
        </p:blipFill>
        <p:spPr>
          <a:xfrm>
            <a:off x="817563" y="791400"/>
            <a:ext cx="7387964" cy="4219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Interacting with Page Elements</a:t>
            </a:r>
            <a:endParaRPr sz="1200"/>
          </a:p>
        </p:txBody>
      </p:sp>
      <p:sp>
        <p:nvSpPr>
          <p:cNvPr id="241" name="Google Shape;241;p36"/>
          <p:cNvSpPr txBox="1"/>
          <p:nvPr/>
        </p:nvSpPr>
        <p:spPr>
          <a:xfrm>
            <a:off x="532525" y="1276925"/>
            <a:ext cx="48489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puppeteer = </a:t>
            </a:r>
            <a:r>
              <a:rPr lang="en" sz="1200">
                <a:solidFill>
                  <a:srgbClr val="0000FF"/>
                </a:solidFill>
                <a:highlight>
                  <a:schemeClr val="lt1"/>
                </a:highlight>
                <a:latin typeface="Consolas"/>
                <a:ea typeface="Consolas"/>
                <a:cs typeface="Consolas"/>
                <a:sym typeface="Consolas"/>
              </a:rPr>
              <a:t>require</a:t>
            </a:r>
            <a:r>
              <a:rPr lang="en" sz="1200">
                <a:highlight>
                  <a:schemeClr val="lt1"/>
                </a:highlight>
                <a:latin typeface="Consolas"/>
                <a:ea typeface="Consolas"/>
                <a:cs typeface="Consolas"/>
                <a:sym typeface="Consolas"/>
              </a:rPr>
              <a:t>(</a:t>
            </a:r>
            <a:r>
              <a:rPr lang="en" sz="1200">
                <a:solidFill>
                  <a:srgbClr val="A31515"/>
                </a:solidFill>
                <a:highlight>
                  <a:schemeClr val="lt1"/>
                </a:highlight>
                <a:latin typeface="Consolas"/>
                <a:ea typeface="Consolas"/>
                <a:cs typeface="Consolas"/>
                <a:sym typeface="Consolas"/>
              </a:rPr>
              <a:t>'puppeteer'</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async</a:t>
            </a:r>
            <a:r>
              <a:rPr lang="en" sz="1200">
                <a:highlight>
                  <a:schemeClr val="lt1"/>
                </a:highlight>
                <a:latin typeface="Consolas"/>
                <a:ea typeface="Consolas"/>
                <a:cs typeface="Consolas"/>
                <a:sym typeface="Consolas"/>
              </a:rPr>
              <a:t> () =&gt; {</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browser =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puppeteer.launch();</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page =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browser.newPage();</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page.goto(</a:t>
            </a:r>
            <a:r>
              <a:rPr lang="en" sz="1200">
                <a:solidFill>
                  <a:srgbClr val="A31515"/>
                </a:solidFill>
                <a:highlight>
                  <a:schemeClr val="lt1"/>
                </a:highlight>
                <a:latin typeface="Consolas"/>
                <a:ea typeface="Consolas"/>
                <a:cs typeface="Consolas"/>
                <a:sym typeface="Consolas"/>
              </a:rPr>
              <a:t>'https://google.com'</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page.type(</a:t>
            </a:r>
            <a:r>
              <a:rPr lang="en" sz="1200">
                <a:solidFill>
                  <a:srgbClr val="A31515"/>
                </a:solidFill>
                <a:highlight>
                  <a:schemeClr val="lt1"/>
                </a:highlight>
                <a:latin typeface="Consolas"/>
                <a:ea typeface="Consolas"/>
                <a:cs typeface="Consolas"/>
                <a:sym typeface="Consolas"/>
              </a:rPr>
              <a:t>'#lst-ib'</a:t>
            </a:r>
            <a:r>
              <a:rPr lang="en" sz="1200">
                <a:highlight>
                  <a:schemeClr val="lt1"/>
                </a:highlight>
                <a:latin typeface="Consolas"/>
                <a:ea typeface="Consolas"/>
                <a:cs typeface="Consolas"/>
                <a:sym typeface="Consolas"/>
              </a:rPr>
              <a:t>,</a:t>
            </a:r>
            <a:r>
              <a:rPr lang="en" sz="1200">
                <a:solidFill>
                  <a:srgbClr val="A31515"/>
                </a:solidFill>
                <a:highlight>
                  <a:schemeClr val="lt1"/>
                </a:highlight>
                <a:latin typeface="Consolas"/>
                <a:ea typeface="Consolas"/>
                <a:cs typeface="Consolas"/>
                <a:sym typeface="Consolas"/>
              </a:rPr>
              <a:t>'Puppeteer'</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b="1" lang="en" sz="1200">
                <a:solidFill>
                  <a:srgbClr val="0000FF"/>
                </a:solidFill>
                <a:highlight>
                  <a:schemeClr val="lt1"/>
                </a:highlight>
                <a:latin typeface="Consolas"/>
                <a:ea typeface="Consolas"/>
                <a:cs typeface="Consolas"/>
                <a:sym typeface="Consolas"/>
              </a:rPr>
              <a:t>await</a:t>
            </a:r>
            <a:r>
              <a:rPr b="1" lang="en" sz="1200">
                <a:highlight>
                  <a:schemeClr val="lt1"/>
                </a:highlight>
                <a:latin typeface="Consolas"/>
                <a:ea typeface="Consolas"/>
                <a:cs typeface="Consolas"/>
                <a:sym typeface="Consolas"/>
              </a:rPr>
              <a:t> page.click(</a:t>
            </a:r>
            <a:r>
              <a:rPr b="1" lang="en" sz="1200">
                <a:solidFill>
                  <a:srgbClr val="A31515"/>
                </a:solidFill>
                <a:highlight>
                  <a:schemeClr val="lt1"/>
                </a:highlight>
                <a:latin typeface="Consolas"/>
                <a:ea typeface="Consolas"/>
                <a:cs typeface="Consolas"/>
                <a:sym typeface="Consolas"/>
              </a:rPr>
              <a:t>'input[name="btnK"]'</a:t>
            </a:r>
            <a:r>
              <a:rPr b="1" lang="en" sz="1200">
                <a:highlight>
                  <a:schemeClr val="lt1"/>
                </a:highlight>
                <a:latin typeface="Consolas"/>
                <a:ea typeface="Consolas"/>
                <a:cs typeface="Consolas"/>
                <a:sym typeface="Consolas"/>
              </a:rPr>
              <a:t>);</a:t>
            </a:r>
            <a:br>
              <a:rPr b="1"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browser.close();</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a:t>
            </a:r>
            <a:r>
              <a:rPr lang="en" sz="1200">
                <a:solidFill>
                  <a:schemeClr val="lt1"/>
                </a:solidFill>
                <a:latin typeface="Roboto"/>
                <a:ea typeface="Roboto"/>
                <a:cs typeface="Roboto"/>
                <a:sym typeface="Roboto"/>
              </a:rPr>
              <a:t> </a:t>
            </a:r>
            <a:endParaRPr/>
          </a:p>
        </p:txBody>
      </p:sp>
      <p:pic>
        <p:nvPicPr>
          <p:cNvPr id="242" name="Google Shape;242;p36"/>
          <p:cNvPicPr preferRelativeResize="0"/>
          <p:nvPr/>
        </p:nvPicPr>
        <p:blipFill>
          <a:blip r:embed="rId3">
            <a:alphaModFix/>
          </a:blip>
          <a:stretch>
            <a:fillRect/>
          </a:stretch>
        </p:blipFill>
        <p:spPr>
          <a:xfrm>
            <a:off x="5025150" y="656100"/>
            <a:ext cx="4118851" cy="4487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a:t>
            </a:r>
            <a:endParaRPr/>
          </a:p>
        </p:txBody>
      </p:sp>
      <p:sp>
        <p:nvSpPr>
          <p:cNvPr id="248" name="Google Shape;248;p37"/>
          <p:cNvSpPr txBox="1"/>
          <p:nvPr/>
        </p:nvSpPr>
        <p:spPr>
          <a:xfrm>
            <a:off x="340475" y="814675"/>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puppeteer = </a:t>
            </a:r>
            <a:r>
              <a:rPr lang="en" sz="1200">
                <a:solidFill>
                  <a:srgbClr val="0000FF"/>
                </a:solidFill>
                <a:latin typeface="Consolas"/>
                <a:ea typeface="Consolas"/>
                <a:cs typeface="Consolas"/>
                <a:sym typeface="Consolas"/>
              </a:rPr>
              <a:t>require</a:t>
            </a:r>
            <a:r>
              <a:rPr lang="en" sz="1200">
                <a:latin typeface="Consolas"/>
                <a:ea typeface="Consolas"/>
                <a:cs typeface="Consolas"/>
                <a:sym typeface="Consolas"/>
              </a:rPr>
              <a:t>(</a:t>
            </a:r>
            <a:r>
              <a:rPr lang="en" sz="1200">
                <a:solidFill>
                  <a:srgbClr val="A31515"/>
                </a:solidFill>
                <a:latin typeface="Consolas"/>
                <a:ea typeface="Consolas"/>
                <a:cs typeface="Consolas"/>
                <a:sym typeface="Consolas"/>
              </a:rPr>
              <a:t>'puppeteer'</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async</a:t>
            </a:r>
            <a:r>
              <a:rPr lang="en" sz="1200">
                <a:latin typeface="Consolas"/>
                <a:ea typeface="Consolas"/>
                <a:cs typeface="Consolas"/>
                <a:sym typeface="Consolas"/>
              </a:rPr>
              <a:t> () =&gt; {</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browser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puppeteer.launch({</a:t>
            </a:r>
            <a:r>
              <a:rPr lang="en" sz="1200">
                <a:solidFill>
                  <a:srgbClr val="FF0000"/>
                </a:solidFill>
                <a:latin typeface="Consolas"/>
                <a:ea typeface="Consolas"/>
                <a:cs typeface="Consolas"/>
                <a:sym typeface="Consolas"/>
              </a:rPr>
              <a:t>headless</a:t>
            </a:r>
            <a:r>
              <a:rPr lang="en" sz="1200">
                <a:latin typeface="Consolas"/>
                <a:ea typeface="Consolas"/>
                <a:cs typeface="Consolas"/>
                <a:sym typeface="Consolas"/>
              </a:rPr>
              <a:t>: </a:t>
            </a:r>
            <a:r>
              <a:rPr lang="en" sz="1200">
                <a:solidFill>
                  <a:srgbClr val="A31515"/>
                </a:solidFill>
                <a:latin typeface="Consolas"/>
                <a:ea typeface="Consolas"/>
                <a:cs typeface="Consolas"/>
                <a:sym typeface="Consolas"/>
              </a:rPr>
              <a:t>false</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page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browser.newPage();</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page.goto(</a:t>
            </a:r>
            <a:r>
              <a:rPr lang="en" sz="1200">
                <a:solidFill>
                  <a:srgbClr val="A31515"/>
                </a:solidFill>
                <a:latin typeface="Consolas"/>
                <a:ea typeface="Consolas"/>
                <a:cs typeface="Consolas"/>
                <a:sym typeface="Consolas"/>
              </a:rPr>
              <a:t>'https://sonymobile.com/gb'</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'#menu-primary-menu &gt; li:nth-child(2) &gt; a'</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page.waitForSelector(</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'#phones-display_size-lt_5'</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titles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page.evaluate(</a:t>
            </a:r>
            <a:br>
              <a:rPr lang="en" sz="1200">
                <a:latin typeface="Consolas"/>
                <a:ea typeface="Consolas"/>
                <a:cs typeface="Consolas"/>
                <a:sym typeface="Consolas"/>
              </a:rPr>
            </a:br>
            <a:r>
              <a:rPr lang="en" sz="1200">
                <a:latin typeface="Consolas"/>
                <a:ea typeface="Consolas"/>
                <a:cs typeface="Consolas"/>
                <a:sym typeface="Consolas"/>
              </a:rPr>
              <a:t>    () =&gt;</a:t>
            </a:r>
            <a:br>
              <a:rPr lang="en" sz="1200">
                <a:latin typeface="Consolas"/>
                <a:ea typeface="Consolas"/>
                <a:cs typeface="Consolas"/>
                <a:sym typeface="Consolas"/>
              </a:rPr>
            </a:br>
            <a:r>
              <a:rPr lang="en" sz="1200">
                <a:latin typeface="Consolas"/>
                <a:ea typeface="Consolas"/>
                <a:cs typeface="Consolas"/>
                <a:sym typeface="Consolas"/>
              </a:rPr>
              <a:t>    </a:t>
            </a:r>
            <a:r>
              <a:rPr b="1" lang="en" sz="1200">
                <a:solidFill>
                  <a:srgbClr val="0000FF"/>
                </a:solidFill>
                <a:latin typeface="Consolas"/>
                <a:ea typeface="Consolas"/>
                <a:cs typeface="Consolas"/>
                <a:sym typeface="Consolas"/>
              </a:rPr>
              <a:t>Array</a:t>
            </a:r>
            <a:r>
              <a:rPr b="1" lang="en" sz="1200">
                <a:latin typeface="Consolas"/>
                <a:ea typeface="Consolas"/>
                <a:cs typeface="Consolas"/>
                <a:sym typeface="Consolas"/>
              </a:rPr>
              <a:t>.from(page.$$(</a:t>
            </a:r>
            <a:r>
              <a:rPr b="1" lang="en" sz="1200">
                <a:solidFill>
                  <a:srgbClr val="A31515"/>
                </a:solidFill>
                <a:latin typeface="Consolas"/>
                <a:ea typeface="Consolas"/>
                <a:cs typeface="Consolas"/>
                <a:sym typeface="Consolas"/>
              </a:rPr>
              <a:t>'div.product-name-wrap a strong'</a:t>
            </a:r>
            <a:r>
              <a:rPr b="1" lang="en" sz="1200">
                <a:latin typeface="Consolas"/>
                <a:ea typeface="Consolas"/>
                <a:cs typeface="Consolas"/>
                <a:sym typeface="Consolas"/>
              </a:rPr>
              <a:t>))</a:t>
            </a:r>
            <a:br>
              <a:rPr b="1" lang="en" sz="1200">
                <a:latin typeface="Consolas"/>
                <a:ea typeface="Consolas"/>
                <a:cs typeface="Consolas"/>
                <a:sym typeface="Consolas"/>
              </a:rPr>
            </a:br>
            <a:r>
              <a:rPr b="1" lang="en" sz="1200">
                <a:latin typeface="Consolas"/>
                <a:ea typeface="Consolas"/>
                <a:cs typeface="Consolas"/>
                <a:sym typeface="Consolas"/>
              </a:rPr>
              <a:t>    .map(partner=&gt;partner.innerText.trim()</a:t>
            </a:r>
            <a:br>
              <a:rPr b="1" lang="en" sz="1200">
                <a:latin typeface="Consolas"/>
                <a:ea typeface="Consolas"/>
                <a:cs typeface="Consolas"/>
                <a:sym typeface="Consolas"/>
              </a:rPr>
            </a:br>
            <a:r>
              <a:rPr lang="en" sz="1200">
                <a:latin typeface="Consolas"/>
                <a:ea typeface="Consolas"/>
                <a:cs typeface="Consolas"/>
                <a:sym typeface="Consolas"/>
              </a:rPr>
              <a:t>    )</a:t>
            </a:r>
            <a:br>
              <a:rPr lang="en" sz="1200">
                <a:latin typeface="Consolas"/>
                <a:ea typeface="Consolas"/>
                <a:cs typeface="Consolas"/>
                <a:sym typeface="Consolas"/>
              </a:rPr>
            </a:br>
            <a:r>
              <a:rPr lang="en" sz="1200">
                <a:latin typeface="Consolas"/>
                <a:ea typeface="Consolas"/>
                <a:cs typeface="Consolas"/>
                <a:sym typeface="Consolas"/>
              </a:rPr>
              <a:t>   );</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console</a:t>
            </a:r>
            <a:r>
              <a:rPr lang="en" sz="1200">
                <a:latin typeface="Consolas"/>
                <a:ea typeface="Consolas"/>
                <a:cs typeface="Consolas"/>
                <a:sym typeface="Consolas"/>
              </a:rPr>
              <a:t>.log(titles);</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browser.close();</a:t>
            </a:r>
            <a:br>
              <a:rPr lang="en" sz="1200">
                <a:latin typeface="Consolas"/>
                <a:ea typeface="Consolas"/>
                <a:cs typeface="Consolas"/>
                <a:sym typeface="Consolas"/>
              </a:rPr>
            </a:br>
            <a:r>
              <a:rPr lang="en" sz="1200">
                <a:latin typeface="Consolas"/>
                <a:ea typeface="Consolas"/>
                <a:cs typeface="Consolas"/>
                <a:sym typeface="Consolas"/>
              </a:rPr>
              <a:t>})();</a:t>
            </a:r>
            <a:endParaRPr sz="12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49" name="Google Shape;249;p37"/>
          <p:cNvSpPr/>
          <p:nvPr/>
        </p:nvSpPr>
        <p:spPr>
          <a:xfrm>
            <a:off x="5240775" y="3112850"/>
            <a:ext cx="3793500" cy="8172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document.querySelectorAll() == page.$$</a:t>
            </a:r>
            <a:endParaRPr b="1"/>
          </a:p>
        </p:txBody>
      </p:sp>
      <p:pic>
        <p:nvPicPr>
          <p:cNvPr descr="Sponsored by: Brilliant, thanks! Be one of the first 200 people to sign up with this link and get 20% off your annual subscription with Brilliant.org!&#10;https://brilliant.org/DevTips/&#10;&#10;We get down and dirty scraping the web to get data that we can populate our online business data base with.&#10;&#10;As always. Learning things along the way. And essentially a lot of 🌋 ranting and 🍪 fika in between.&#10;&#10;🗿 MILESTONES&#10;⏯ 8:14 fika #1 🍪&#10;⏯ 18:17 fika #2 🍪&#10;⏯ 26:16 🌋 rant #1 on Google&#10;⏯ 27:36 first successful scrape!&#10;⏯ 28:01 🌋 rant #2 on Prettier&#10;⏯ 30:38 fika #3 🍪&#10;⏯ 34:43 second successful scrape!!&#10;⏯ 36:04 🌋 rant #3 on VS Code IntelliSense hints&#10;⏯ near the end 🤷‍♀️ what did we lurn?!&#10;&#10;Puppeteer - Headless Chrome browser for scraping (instead of Phantom JS)&#10;🔪 https://github.com/GoogleChrome/puppeteer&#10;&#10;The editor is called Visual Studio Code and is free. Look for the Live Share extension to share your environment with friends.&#10;💻 https://code.visualstudio.com/&#10;&#10;DevTips is a weekly show for YOU who want to be inspired 👍 and learn 🖖 about programming. Hosted by David and MPJ - two notorious bug generators 💖 and teachers 🤗. Exploring code together and learning programming along the way - yay!&#10;&#10;DevTips has a sister channel called Fun Fun Function, check it out!&#10;❤️ https://www.youtube.com/funfunfunction&#10;&#10;#webscraping #onlinebusiness #nodejs" id="250" name="Google Shape;250;p37" title="Web Scraping with Node.js &amp; Puppeteer (🌋 rants included, no extra charge)">
            <a:hlinkClick r:id="rId3"/>
          </p:cNvPr>
          <p:cNvPicPr preferRelativeResize="0"/>
          <p:nvPr/>
        </p:nvPicPr>
        <p:blipFill>
          <a:blip r:embed="rId4">
            <a:alphaModFix/>
          </a:blip>
          <a:stretch>
            <a:fillRect/>
          </a:stretch>
        </p:blipFill>
        <p:spPr>
          <a:xfrm>
            <a:off x="5765550" y="716425"/>
            <a:ext cx="3112366" cy="233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Snip an element</a:t>
            </a:r>
            <a:endParaRPr/>
          </a:p>
        </p:txBody>
      </p:sp>
      <p:sp>
        <p:nvSpPr>
          <p:cNvPr id="256" name="Google Shape;256;p38"/>
          <p:cNvSpPr txBox="1"/>
          <p:nvPr/>
        </p:nvSpPr>
        <p:spPr>
          <a:xfrm>
            <a:off x="389100" y="1301075"/>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'https://twitter.com/volkanozdamar'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timeline = </a:t>
            </a: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a:t>
            </a:r>
            <a:r>
              <a:rPr b="1" lang="en" sz="900">
                <a:solidFill>
                  <a:srgbClr val="A31515"/>
                </a:solidFill>
                <a:highlight>
                  <a:srgbClr val="FFFFFF"/>
                </a:highlight>
                <a:latin typeface="Consolas"/>
                <a:ea typeface="Consolas"/>
                <a:cs typeface="Consolas"/>
                <a:sym typeface="Consolas"/>
              </a:rPr>
              <a:t>'.ProfileHeaderCard'</a:t>
            </a: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timeline.screenshot({</a:t>
            </a:r>
            <a:br>
              <a:rPr lang="en" sz="900">
                <a:highlight>
                  <a:srgbClr val="FFFFFF"/>
                </a:highlight>
                <a:latin typeface="Consolas"/>
                <a:ea typeface="Consolas"/>
                <a:cs typeface="Consolas"/>
                <a:sym typeface="Consolas"/>
              </a:rPr>
            </a:b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"profileHeader.png"</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chemeClr val="lt1"/>
                </a:highlight>
                <a:latin typeface="Consolas"/>
                <a:ea typeface="Consolas"/>
                <a:cs typeface="Consolas"/>
                <a:sym typeface="Consolas"/>
              </a:rPr>
              <a:t>browser</a:t>
            </a:r>
            <a:r>
              <a:rPr lang="en" sz="900">
                <a:highlight>
                  <a:srgbClr val="FFFFFF"/>
                </a:highlight>
                <a:latin typeface="Consolas"/>
                <a:ea typeface="Consolas"/>
                <a:cs typeface="Consolas"/>
                <a:sym typeface="Consolas"/>
              </a:rPr>
              <a:t>.close();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57" name="Google Shape;257;p38"/>
          <p:cNvPicPr preferRelativeResize="0"/>
          <p:nvPr/>
        </p:nvPicPr>
        <p:blipFill>
          <a:blip r:embed="rId3">
            <a:alphaModFix/>
          </a:blip>
          <a:stretch>
            <a:fillRect/>
          </a:stretch>
        </p:blipFill>
        <p:spPr>
          <a:xfrm>
            <a:off x="5271575" y="1771650"/>
            <a:ext cx="2752725" cy="16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some Coffeé</a:t>
            </a:r>
            <a:endParaRPr/>
          </a:p>
        </p:txBody>
      </p:sp>
      <p:sp>
        <p:nvSpPr>
          <p:cNvPr id="263" name="Google Shape;263;p39"/>
          <p:cNvSpPr txBox="1"/>
          <p:nvPr/>
        </p:nvSpPr>
        <p:spPr>
          <a:xfrm>
            <a:off x="555325" y="1201675"/>
            <a:ext cx="5243700" cy="6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describe( </a:t>
            </a:r>
            <a:r>
              <a:rPr b="1" lang="en" sz="900">
                <a:solidFill>
                  <a:srgbClr val="A31515"/>
                </a:solidFill>
                <a:highlight>
                  <a:srgbClr val="FFFFFF"/>
                </a:highlight>
                <a:latin typeface="Consolas"/>
                <a:ea typeface="Consolas"/>
                <a:cs typeface="Consolas"/>
                <a:sym typeface="Consolas"/>
              </a:rPr>
              <a:t>'Test Website'</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'Browser Opens Successfully'</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'Page Open Successfully'</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'Website Should Load'</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response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'https://sonymobile.com/gb'</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FF0000"/>
                </a:solidFill>
                <a:highlight>
                  <a:srgbClr val="FFFFFF"/>
                </a:highlight>
                <a:latin typeface="Consolas"/>
                <a:ea typeface="Consolas"/>
                <a:cs typeface="Consolas"/>
                <a:sym typeface="Consolas"/>
              </a:rPr>
              <a:t>waitUntil</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'domcontentloaded'</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}).timeout(0);</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'Browser Closes Successfully'</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64" name="Google Shape;264;p39"/>
          <p:cNvPicPr preferRelativeResize="0"/>
          <p:nvPr/>
        </p:nvPicPr>
        <p:blipFill>
          <a:blip r:embed="rId3">
            <a:alphaModFix/>
          </a:blip>
          <a:stretch>
            <a:fillRect/>
          </a:stretch>
        </p:blipFill>
        <p:spPr>
          <a:xfrm>
            <a:off x="6021200" y="662289"/>
            <a:ext cx="1723951" cy="1957400"/>
          </a:xfrm>
          <a:prstGeom prst="rect">
            <a:avLst/>
          </a:prstGeom>
          <a:noFill/>
          <a:ln>
            <a:noFill/>
          </a:ln>
        </p:spPr>
      </p:pic>
      <p:pic>
        <p:nvPicPr>
          <p:cNvPr id="265" name="Google Shape;265;p39"/>
          <p:cNvPicPr preferRelativeResize="0"/>
          <p:nvPr/>
        </p:nvPicPr>
        <p:blipFill>
          <a:blip r:embed="rId4">
            <a:alphaModFix/>
          </a:blip>
          <a:stretch>
            <a:fillRect/>
          </a:stretch>
        </p:blipFill>
        <p:spPr>
          <a:xfrm>
            <a:off x="5315475" y="2872250"/>
            <a:ext cx="3227125" cy="173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Tracing</a:t>
            </a:r>
            <a:endParaRPr/>
          </a:p>
        </p:txBody>
      </p:sp>
      <p:sp>
        <p:nvSpPr>
          <p:cNvPr id="271" name="Google Shape;271;p40"/>
          <p:cNvSpPr txBox="1"/>
          <p:nvPr/>
        </p:nvSpPr>
        <p:spPr>
          <a:xfrm>
            <a:off x="218500" y="1438350"/>
            <a:ext cx="3432000" cy="19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page.tracing.start({</a:t>
            </a:r>
            <a:r>
              <a:rPr b="1" lang="en" sz="900">
                <a:solidFill>
                  <a:srgbClr val="FF0000"/>
                </a:solidFill>
                <a:highlight>
                  <a:srgbClr val="FFFFFF"/>
                </a:highlight>
                <a:latin typeface="Consolas"/>
                <a:ea typeface="Consolas"/>
                <a:cs typeface="Consolas"/>
                <a:sym typeface="Consolas"/>
              </a:rPr>
              <a:t>path</a:t>
            </a: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'trace.json'</a:t>
            </a: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72" name="Google Shape;272;p40"/>
          <p:cNvPicPr preferRelativeResize="0"/>
          <p:nvPr/>
        </p:nvPicPr>
        <p:blipFill>
          <a:blip r:embed="rId3">
            <a:alphaModFix/>
          </a:blip>
          <a:stretch>
            <a:fillRect/>
          </a:stretch>
        </p:blipFill>
        <p:spPr>
          <a:xfrm>
            <a:off x="3611725" y="780575"/>
            <a:ext cx="5179600" cy="3107760"/>
          </a:xfrm>
          <a:prstGeom prst="rect">
            <a:avLst/>
          </a:prstGeom>
          <a:noFill/>
          <a:ln>
            <a:noFill/>
          </a:ln>
        </p:spPr>
      </p:pic>
      <p:sp>
        <p:nvSpPr>
          <p:cNvPr id="273" name="Google Shape;273;p40"/>
          <p:cNvSpPr txBox="1"/>
          <p:nvPr/>
        </p:nvSpPr>
        <p:spPr>
          <a:xfrm>
            <a:off x="218500" y="4242150"/>
            <a:ext cx="82632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You can use</a:t>
            </a:r>
            <a:r>
              <a:rPr lang="en" sz="1100">
                <a:uFill>
                  <a:noFill/>
                </a:uFill>
                <a:hlinkClick r:id="rId4"/>
              </a:rPr>
              <a:t> </a:t>
            </a:r>
            <a:r>
              <a:rPr lang="en" sz="1100" u="sng">
                <a:solidFill>
                  <a:schemeClr val="hlink"/>
                </a:solidFill>
                <a:hlinkClick r:id="rId5"/>
              </a:rPr>
              <a:t>tracing.start</a:t>
            </a:r>
            <a:r>
              <a:rPr lang="en" sz="1100"/>
              <a:t> and</a:t>
            </a:r>
            <a:r>
              <a:rPr lang="en" sz="1100">
                <a:uFill>
                  <a:noFill/>
                </a:uFill>
                <a:hlinkClick r:id="rId6"/>
              </a:rPr>
              <a:t> </a:t>
            </a:r>
            <a:r>
              <a:rPr lang="en" sz="1100" u="sng">
                <a:solidFill>
                  <a:schemeClr val="hlink"/>
                </a:solidFill>
                <a:hlinkClick r:id="rId7"/>
              </a:rPr>
              <a:t>tracing.stop</a:t>
            </a:r>
            <a:r>
              <a:rPr lang="en" sz="1100"/>
              <a:t> to create a trace file which can be opened in Chrome DevTools or</a:t>
            </a:r>
            <a:r>
              <a:rPr lang="en" sz="1100">
                <a:uFill>
                  <a:noFill/>
                </a:uFill>
                <a:hlinkClick r:id="rId8"/>
              </a:rPr>
              <a:t> </a:t>
            </a:r>
            <a:r>
              <a:rPr lang="en" sz="1100" u="sng">
                <a:solidFill>
                  <a:schemeClr val="hlink"/>
                </a:solidFill>
                <a:hlinkClick r:id="rId9"/>
              </a:rPr>
              <a:t>timeline viewer</a:t>
            </a:r>
            <a:r>
              <a:rPr lang="en" sz="1100"/>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Network </a:t>
            </a:r>
            <a:r>
              <a:rPr lang="en"/>
              <a:t>Throttling</a:t>
            </a:r>
            <a:r>
              <a:rPr lang="en"/>
              <a:t> Regular 4G vs </a:t>
            </a:r>
            <a:r>
              <a:rPr lang="en"/>
              <a:t>Good 2G</a:t>
            </a:r>
            <a:endParaRPr/>
          </a:p>
        </p:txBody>
      </p:sp>
      <p:sp>
        <p:nvSpPr>
          <p:cNvPr id="279" name="Google Shape;279;p41"/>
          <p:cNvSpPr txBox="1"/>
          <p:nvPr/>
        </p:nvSpPr>
        <p:spPr>
          <a:xfrm>
            <a:off x="425575" y="1094350"/>
            <a:ext cx="70038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txBox="1"/>
          <p:nvPr/>
        </p:nvSpPr>
        <p:spPr>
          <a:xfrm>
            <a:off x="1005200" y="14794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p>
        </p:txBody>
      </p:sp>
      <p:sp>
        <p:nvSpPr>
          <p:cNvPr id="281" name="Google Shape;281;p41"/>
          <p:cNvSpPr txBox="1"/>
          <p:nvPr/>
        </p:nvSpPr>
        <p:spPr>
          <a:xfrm>
            <a:off x="328300" y="960600"/>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Create a new tab</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Connect to Chrome DevTools</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client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page.target().createCDPSession()</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Set throttling property</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client.send(</a:t>
            </a:r>
            <a:r>
              <a:rPr lang="en" sz="900">
                <a:solidFill>
                  <a:srgbClr val="A31515"/>
                </a:solidFill>
                <a:highlight>
                  <a:srgbClr val="FFFFFF"/>
                </a:highlight>
                <a:latin typeface="Consolas"/>
                <a:ea typeface="Consolas"/>
                <a:cs typeface="Consolas"/>
                <a:sym typeface="Consolas"/>
              </a:rPr>
              <a:t>'Network.emulateNetworkConditions'</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'offline'</a:t>
            </a: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false</a:t>
            </a: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'downloadThroughput'</a:t>
            </a:r>
            <a:r>
              <a:rPr b="1" lang="en" sz="900">
                <a:highlight>
                  <a:srgbClr val="FFFFFF"/>
                </a:highlight>
                <a:latin typeface="Consolas"/>
                <a:ea typeface="Consolas"/>
                <a:cs typeface="Consolas"/>
                <a:sym typeface="Consolas"/>
              </a:rPr>
              <a:t>: 450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'uploadThroughput'</a:t>
            </a:r>
            <a:r>
              <a:rPr b="1" lang="en" sz="900">
                <a:highlight>
                  <a:srgbClr val="FFFFFF"/>
                </a:highlight>
                <a:latin typeface="Consolas"/>
                <a:ea typeface="Consolas"/>
                <a:cs typeface="Consolas"/>
                <a:sym typeface="Consolas"/>
              </a:rPr>
              <a:t>: 150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'latency'</a:t>
            </a:r>
            <a:r>
              <a:rPr b="1" lang="en" sz="900">
                <a:highlight>
                  <a:srgbClr val="FFFFFF"/>
                </a:highlight>
                <a:latin typeface="Consolas"/>
                <a:ea typeface="Consolas"/>
                <a:cs typeface="Consolas"/>
                <a:sym typeface="Consolas"/>
              </a:rPr>
              <a:t>: 150</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Navigate and take a screenshot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page.tracing.start({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'trace.json'</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'https://volkanozdamar.com'</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'network.png'</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82" name="Google Shape;282;p41"/>
          <p:cNvPicPr preferRelativeResize="0"/>
          <p:nvPr/>
        </p:nvPicPr>
        <p:blipFill>
          <a:blip r:embed="rId3">
            <a:alphaModFix/>
          </a:blip>
          <a:stretch>
            <a:fillRect/>
          </a:stretch>
        </p:blipFill>
        <p:spPr>
          <a:xfrm>
            <a:off x="5330888" y="1020763"/>
            <a:ext cx="2901675" cy="1673225"/>
          </a:xfrm>
          <a:prstGeom prst="rect">
            <a:avLst/>
          </a:prstGeom>
          <a:noFill/>
          <a:ln>
            <a:noFill/>
          </a:ln>
        </p:spPr>
      </p:pic>
      <p:pic>
        <p:nvPicPr>
          <p:cNvPr id="283" name="Google Shape;283;p41"/>
          <p:cNvPicPr preferRelativeResize="0"/>
          <p:nvPr/>
        </p:nvPicPr>
        <p:blipFill>
          <a:blip r:embed="rId4">
            <a:alphaModFix/>
          </a:blip>
          <a:stretch>
            <a:fillRect/>
          </a:stretch>
        </p:blipFill>
        <p:spPr>
          <a:xfrm>
            <a:off x="5330900" y="3095700"/>
            <a:ext cx="2901675" cy="1673225"/>
          </a:xfrm>
          <a:prstGeom prst="rect">
            <a:avLst/>
          </a:prstGeom>
          <a:noFill/>
          <a:ln>
            <a:noFill/>
          </a:ln>
        </p:spPr>
      </p:pic>
      <p:sp>
        <p:nvSpPr>
          <p:cNvPr id="284" name="Google Shape;284;p41"/>
          <p:cNvSpPr txBox="1"/>
          <p:nvPr/>
        </p:nvSpPr>
        <p:spPr>
          <a:xfrm>
            <a:off x="328300" y="960600"/>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Create a new tab</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Connect to Chrome DevTools</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client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page.target().createCDPSession()</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Set throttling property</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client.send(</a:t>
            </a:r>
            <a:r>
              <a:rPr lang="en" sz="900">
                <a:solidFill>
                  <a:srgbClr val="A31515"/>
                </a:solidFill>
                <a:highlight>
                  <a:srgbClr val="FFFFFF"/>
                </a:highlight>
                <a:latin typeface="Consolas"/>
                <a:ea typeface="Consolas"/>
                <a:cs typeface="Consolas"/>
                <a:sym typeface="Consolas"/>
              </a:rPr>
              <a:t>'Network.emulateNetworkConditions'</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'offline'</a:t>
            </a: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false</a:t>
            </a: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'downloadThroughput'</a:t>
            </a:r>
            <a:r>
              <a:rPr b="1" lang="en" sz="900">
                <a:highlight>
                  <a:srgbClr val="FFFFFF"/>
                </a:highlight>
                <a:latin typeface="Consolas"/>
                <a:ea typeface="Consolas"/>
                <a:cs typeface="Consolas"/>
                <a:sym typeface="Consolas"/>
              </a:rPr>
              <a:t>: 4 * 1024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'uploadThroughput'</a:t>
            </a:r>
            <a:r>
              <a:rPr b="1" lang="en" sz="900">
                <a:highlight>
                  <a:srgbClr val="FFFFFF"/>
                </a:highlight>
                <a:latin typeface="Consolas"/>
                <a:ea typeface="Consolas"/>
                <a:cs typeface="Consolas"/>
                <a:sym typeface="Consolas"/>
              </a:rPr>
              <a:t>: 3 * 1024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'latency'</a:t>
            </a:r>
            <a:r>
              <a:rPr b="1" lang="en" sz="900">
                <a:highlight>
                  <a:srgbClr val="FFFFFF"/>
                </a:highlight>
                <a:latin typeface="Consolas"/>
                <a:ea typeface="Consolas"/>
                <a:cs typeface="Consolas"/>
                <a:sym typeface="Consolas"/>
              </a:rPr>
              <a:t>: 150</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Navigate and take a screenshot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page.tracing.start({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'trace.json'</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'https://volkanozdamar.com'</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'network.png'</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sp>
        <p:nvSpPr>
          <p:cNvPr id="285" name="Google Shape;285;p41">
            <a:hlinkClick r:id="rId5"/>
          </p:cNvPr>
          <p:cNvSpPr txBox="1"/>
          <p:nvPr/>
        </p:nvSpPr>
        <p:spPr>
          <a:xfrm>
            <a:off x="6326450" y="4768925"/>
            <a:ext cx="44664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Source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NodeJS or node is a runtime environment for executing JavaScript Codes.</a:t>
            </a:r>
            <a:endParaRPr sz="1800"/>
          </a:p>
        </p:txBody>
      </p:sp>
      <p:pic>
        <p:nvPicPr>
          <p:cNvPr id="83" name="Google Shape;83;p15"/>
          <p:cNvPicPr preferRelativeResize="0"/>
          <p:nvPr/>
        </p:nvPicPr>
        <p:blipFill>
          <a:blip r:embed="rId3">
            <a:alphaModFix/>
          </a:blip>
          <a:stretch>
            <a:fillRect/>
          </a:stretch>
        </p:blipFill>
        <p:spPr>
          <a:xfrm>
            <a:off x="3691725" y="439850"/>
            <a:ext cx="1760550" cy="1760550"/>
          </a:xfrm>
          <a:prstGeom prst="rect">
            <a:avLst/>
          </a:prstGeom>
          <a:noFill/>
          <a:ln>
            <a:noFill/>
          </a:ln>
        </p:spPr>
      </p:pic>
      <p:pic>
        <p:nvPicPr>
          <p:cNvPr id="84" name="Google Shape;84;p15"/>
          <p:cNvPicPr preferRelativeResize="0"/>
          <p:nvPr/>
        </p:nvPicPr>
        <p:blipFill>
          <a:blip r:embed="rId4">
            <a:alphaModFix/>
          </a:blip>
          <a:stretch>
            <a:fillRect/>
          </a:stretch>
        </p:blipFill>
        <p:spPr>
          <a:xfrm>
            <a:off x="3691725" y="2941075"/>
            <a:ext cx="1760549" cy="176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Disable images</a:t>
            </a:r>
            <a:endParaRPr/>
          </a:p>
        </p:txBody>
      </p:sp>
      <p:sp>
        <p:nvSpPr>
          <p:cNvPr id="291" name="Google Shape;291;p42"/>
          <p:cNvSpPr txBox="1"/>
          <p:nvPr/>
        </p:nvSpPr>
        <p:spPr>
          <a:xfrm>
            <a:off x="279100" y="1076550"/>
            <a:ext cx="5741700" cy="6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900">
                <a:latin typeface="Consolas"/>
                <a:ea typeface="Consolas"/>
                <a:cs typeface="Consolas"/>
                <a:sym typeface="Consolas"/>
              </a:rPr>
              <a:t>   </a:t>
            </a:r>
            <a:r>
              <a:rPr b="1" lang="en" sz="900">
                <a:solidFill>
                  <a:srgbClr val="0000FF"/>
                </a:solidFill>
                <a:latin typeface="Consolas"/>
                <a:ea typeface="Consolas"/>
                <a:cs typeface="Consolas"/>
                <a:sym typeface="Consolas"/>
              </a:rPr>
              <a:t>await</a:t>
            </a:r>
            <a:r>
              <a:rPr b="1" lang="en" sz="900">
                <a:latin typeface="Consolas"/>
                <a:ea typeface="Consolas"/>
                <a:cs typeface="Consolas"/>
                <a:sym typeface="Consolas"/>
              </a:rPr>
              <a:t> page.setRequestInterception(</a:t>
            </a:r>
            <a:r>
              <a:rPr b="1" lang="en" sz="900">
                <a:solidFill>
                  <a:srgbClr val="A31515"/>
                </a:solidFill>
                <a:latin typeface="Consolas"/>
                <a:ea typeface="Consolas"/>
                <a:cs typeface="Consolas"/>
                <a:sym typeface="Consolas"/>
              </a:rPr>
              <a:t>true</a:t>
            </a:r>
            <a:r>
              <a:rPr b="1"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page.on(</a:t>
            </a:r>
            <a:r>
              <a:rPr lang="en" sz="900">
                <a:solidFill>
                  <a:srgbClr val="A31515"/>
                </a:solidFill>
                <a:latin typeface="Consolas"/>
                <a:ea typeface="Consolas"/>
                <a:cs typeface="Consolas"/>
                <a:sym typeface="Consolas"/>
              </a:rPr>
              <a:t>'request'</a:t>
            </a:r>
            <a:r>
              <a:rPr lang="en" sz="900">
                <a:latin typeface="Consolas"/>
                <a:ea typeface="Consolas"/>
                <a:cs typeface="Consolas"/>
                <a:sym typeface="Consolas"/>
              </a:rPr>
              <a:t>, (req) =&gt;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if</a:t>
            </a:r>
            <a:r>
              <a:rPr lang="en" sz="900">
                <a:latin typeface="Consolas"/>
                <a:ea typeface="Consolas"/>
                <a:cs typeface="Consolas"/>
                <a:sym typeface="Consolas"/>
              </a:rPr>
              <a:t>(</a:t>
            </a:r>
            <a:r>
              <a:rPr b="1" lang="en" sz="900">
                <a:latin typeface="Consolas"/>
                <a:ea typeface="Consolas"/>
                <a:cs typeface="Consolas"/>
                <a:sym typeface="Consolas"/>
              </a:rPr>
              <a:t>req.resourceType() === </a:t>
            </a:r>
            <a:r>
              <a:rPr b="1" lang="en" sz="900">
                <a:solidFill>
                  <a:srgbClr val="A31515"/>
                </a:solidFill>
                <a:latin typeface="Consolas"/>
                <a:ea typeface="Consolas"/>
                <a:cs typeface="Consolas"/>
                <a:sym typeface="Consolas"/>
              </a:rPr>
              <a:t>'image'</a:t>
            </a:r>
            <a:r>
              <a:rPr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req.abort();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else</a:t>
            </a: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req.continue();</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endParaRPr/>
          </a:p>
        </p:txBody>
      </p:sp>
      <p:pic>
        <p:nvPicPr>
          <p:cNvPr id="292" name="Google Shape;292;p42"/>
          <p:cNvPicPr preferRelativeResize="0"/>
          <p:nvPr/>
        </p:nvPicPr>
        <p:blipFill>
          <a:blip r:embed="rId3">
            <a:alphaModFix/>
          </a:blip>
          <a:stretch>
            <a:fillRect/>
          </a:stretch>
        </p:blipFill>
        <p:spPr>
          <a:xfrm>
            <a:off x="390175" y="3332300"/>
            <a:ext cx="5630625" cy="1624226"/>
          </a:xfrm>
          <a:prstGeom prst="rect">
            <a:avLst/>
          </a:prstGeom>
          <a:noFill/>
          <a:ln>
            <a:noFill/>
          </a:ln>
        </p:spPr>
      </p:pic>
      <p:pic>
        <p:nvPicPr>
          <p:cNvPr id="293" name="Google Shape;293;p42"/>
          <p:cNvPicPr preferRelativeResize="0"/>
          <p:nvPr/>
        </p:nvPicPr>
        <p:blipFill>
          <a:blip r:embed="rId4">
            <a:alphaModFix/>
          </a:blip>
          <a:stretch>
            <a:fillRect/>
          </a:stretch>
        </p:blipFill>
        <p:spPr>
          <a:xfrm>
            <a:off x="5258650" y="901850"/>
            <a:ext cx="3404902" cy="3092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Disable CSS and Font</a:t>
            </a:r>
            <a:endParaRPr/>
          </a:p>
        </p:txBody>
      </p:sp>
      <p:sp>
        <p:nvSpPr>
          <p:cNvPr id="299" name="Google Shape;299;p43"/>
          <p:cNvSpPr txBox="1"/>
          <p:nvPr/>
        </p:nvSpPr>
        <p:spPr>
          <a:xfrm>
            <a:off x="316325" y="990200"/>
            <a:ext cx="7338300" cy="8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900">
                <a:latin typeface="Consolas"/>
                <a:ea typeface="Consolas"/>
                <a:cs typeface="Consolas"/>
                <a:sym typeface="Consolas"/>
              </a:rPr>
              <a:t> </a:t>
            </a:r>
            <a:r>
              <a:rPr b="1" lang="en" sz="900">
                <a:solidFill>
                  <a:srgbClr val="0000FF"/>
                </a:solidFill>
                <a:latin typeface="Consolas"/>
                <a:ea typeface="Consolas"/>
                <a:cs typeface="Consolas"/>
                <a:sym typeface="Consolas"/>
              </a:rPr>
              <a:t>await</a:t>
            </a:r>
            <a:r>
              <a:rPr b="1" lang="en" sz="900">
                <a:latin typeface="Consolas"/>
                <a:ea typeface="Consolas"/>
                <a:cs typeface="Consolas"/>
                <a:sym typeface="Consolas"/>
              </a:rPr>
              <a:t> page.setRequestInterception(</a:t>
            </a:r>
            <a:r>
              <a:rPr b="1" lang="en" sz="900">
                <a:solidFill>
                  <a:srgbClr val="A31515"/>
                </a:solidFill>
                <a:latin typeface="Consolas"/>
                <a:ea typeface="Consolas"/>
                <a:cs typeface="Consolas"/>
                <a:sym typeface="Consolas"/>
              </a:rPr>
              <a:t>true</a:t>
            </a:r>
            <a:r>
              <a:rPr b="1"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page.on(</a:t>
            </a:r>
            <a:r>
              <a:rPr lang="en" sz="900">
                <a:solidFill>
                  <a:srgbClr val="A31515"/>
                </a:solidFill>
                <a:latin typeface="Consolas"/>
                <a:ea typeface="Consolas"/>
                <a:cs typeface="Consolas"/>
                <a:sym typeface="Consolas"/>
              </a:rPr>
              <a:t>'request'</a:t>
            </a:r>
            <a:r>
              <a:rPr lang="en" sz="900">
                <a:latin typeface="Consolas"/>
                <a:ea typeface="Consolas"/>
                <a:cs typeface="Consolas"/>
                <a:sym typeface="Consolas"/>
              </a:rPr>
              <a:t>, (req) =&gt;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if</a:t>
            </a:r>
            <a:r>
              <a:rPr lang="en" sz="900">
                <a:latin typeface="Consolas"/>
                <a:ea typeface="Consolas"/>
                <a:cs typeface="Consolas"/>
                <a:sym typeface="Consolas"/>
              </a:rPr>
              <a:t>(</a:t>
            </a:r>
            <a:r>
              <a:rPr b="1" lang="en" sz="900">
                <a:latin typeface="Consolas"/>
                <a:ea typeface="Consolas"/>
                <a:cs typeface="Consolas"/>
                <a:sym typeface="Consolas"/>
              </a:rPr>
              <a:t>req.resourceType() == </a:t>
            </a:r>
            <a:r>
              <a:rPr b="1" lang="en" sz="900">
                <a:solidFill>
                  <a:srgbClr val="A31515"/>
                </a:solidFill>
                <a:latin typeface="Consolas"/>
                <a:ea typeface="Consolas"/>
                <a:cs typeface="Consolas"/>
                <a:sym typeface="Consolas"/>
              </a:rPr>
              <a:t>'stylesheet'</a:t>
            </a:r>
            <a:r>
              <a:rPr b="1" lang="en" sz="900">
                <a:latin typeface="Consolas"/>
                <a:ea typeface="Consolas"/>
                <a:cs typeface="Consolas"/>
                <a:sym typeface="Consolas"/>
              </a:rPr>
              <a:t> || req.resourceType() == </a:t>
            </a:r>
            <a:r>
              <a:rPr b="1" lang="en" sz="900">
                <a:solidFill>
                  <a:srgbClr val="A31515"/>
                </a:solidFill>
                <a:latin typeface="Consolas"/>
                <a:ea typeface="Consolas"/>
                <a:cs typeface="Consolas"/>
                <a:sym typeface="Consolas"/>
              </a:rPr>
              <a:t>'font'</a:t>
            </a:r>
            <a:r>
              <a:rPr b="1" lang="en" sz="900">
                <a:latin typeface="Consolas"/>
                <a:ea typeface="Consolas"/>
                <a:cs typeface="Consolas"/>
                <a:sym typeface="Consolas"/>
              </a:rPr>
              <a:t> ||</a:t>
            </a:r>
            <a:br>
              <a:rPr b="1" lang="en" sz="900">
                <a:latin typeface="Consolas"/>
                <a:ea typeface="Consolas"/>
                <a:cs typeface="Consolas"/>
                <a:sym typeface="Consolas"/>
              </a:rPr>
            </a:br>
            <a:r>
              <a:rPr b="1" lang="en" sz="900">
                <a:latin typeface="Consolas"/>
                <a:ea typeface="Consolas"/>
                <a:cs typeface="Consolas"/>
                <a:sym typeface="Consolas"/>
              </a:rPr>
              <a:t>	req.resourceType() == </a:t>
            </a:r>
            <a:r>
              <a:rPr b="1" lang="en" sz="900">
                <a:solidFill>
                  <a:srgbClr val="A31515"/>
                </a:solidFill>
                <a:latin typeface="Consolas"/>
                <a:ea typeface="Consolas"/>
                <a:cs typeface="Consolas"/>
                <a:sym typeface="Consolas"/>
              </a:rPr>
              <a:t>'image'</a:t>
            </a:r>
            <a:r>
              <a:rPr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req.abort();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else</a:t>
            </a: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req.continue();</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endParaRPr/>
          </a:p>
        </p:txBody>
      </p:sp>
      <p:pic>
        <p:nvPicPr>
          <p:cNvPr id="300" name="Google Shape;300;p43"/>
          <p:cNvPicPr preferRelativeResize="0"/>
          <p:nvPr/>
        </p:nvPicPr>
        <p:blipFill>
          <a:blip r:embed="rId3">
            <a:alphaModFix/>
          </a:blip>
          <a:stretch>
            <a:fillRect/>
          </a:stretch>
        </p:blipFill>
        <p:spPr>
          <a:xfrm>
            <a:off x="5115975" y="1846400"/>
            <a:ext cx="3502249" cy="31806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Load Test</a:t>
            </a:r>
            <a:endParaRPr/>
          </a:p>
        </p:txBody>
      </p:sp>
      <p:sp>
        <p:nvSpPr>
          <p:cNvPr id="306" name="Google Shape;306;p44"/>
          <p:cNvSpPr txBox="1"/>
          <p:nvPr/>
        </p:nvSpPr>
        <p:spPr>
          <a:xfrm>
            <a:off x="650775" y="1367750"/>
            <a:ext cx="6353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txBox="1"/>
          <p:nvPr/>
        </p:nvSpPr>
        <p:spPr>
          <a:xfrm>
            <a:off x="485325" y="1334650"/>
            <a:ext cx="6353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npm install -g puppeteer-loadtest</a:t>
            </a:r>
            <a:br>
              <a:rPr lang="en"/>
            </a:b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puppeteer-loadtest --file=./test/sample.js  --s=100 --c=25 --silent=true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--s flag is to mention sample size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--c flag is to mention number of concurrent executions per sample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--silent boolean to enable or disable logs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308" name="Google Shape;308;p44">
            <a:hlinkClick r:id="rId3"/>
          </p:cNvPr>
          <p:cNvPicPr preferRelativeResize="0"/>
          <p:nvPr/>
        </p:nvPicPr>
        <p:blipFill>
          <a:blip r:embed="rId4">
            <a:alphaModFix/>
          </a:blip>
          <a:stretch>
            <a:fillRect/>
          </a:stretch>
        </p:blipFill>
        <p:spPr>
          <a:xfrm>
            <a:off x="7065350" y="775550"/>
            <a:ext cx="1859500" cy="1859500"/>
          </a:xfrm>
          <a:prstGeom prst="rect">
            <a:avLst/>
          </a:prstGeom>
          <a:noFill/>
          <a:ln>
            <a:noFill/>
          </a:ln>
        </p:spPr>
      </p:pic>
      <p:sp>
        <p:nvSpPr>
          <p:cNvPr id="309" name="Google Shape;309;p44"/>
          <p:cNvSpPr txBox="1"/>
          <p:nvPr/>
        </p:nvSpPr>
        <p:spPr>
          <a:xfrm>
            <a:off x="6918700" y="2635050"/>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u="sng">
                <a:solidFill>
                  <a:schemeClr val="hlink"/>
                </a:solidFill>
                <a:hlinkClick r:id="rId5"/>
              </a:rPr>
              <a:t>svenkatreddy/puppeteer-loadtest</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Accessibility</a:t>
            </a:r>
            <a:r>
              <a:rPr lang="en"/>
              <a:t> Tree</a:t>
            </a:r>
            <a:endParaRPr/>
          </a:p>
        </p:txBody>
      </p:sp>
      <p:sp>
        <p:nvSpPr>
          <p:cNvPr id="315" name="Google Shape;315;p45"/>
          <p:cNvSpPr txBox="1"/>
          <p:nvPr/>
        </p:nvSpPr>
        <p:spPr>
          <a:xfrm>
            <a:off x="245800" y="1265375"/>
            <a:ext cx="447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fs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'fs'</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snapshot = </a:t>
            </a: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page.accessibility.snapshot();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fs.writeFile(</a:t>
            </a:r>
            <a:r>
              <a:rPr lang="en" sz="900">
                <a:solidFill>
                  <a:srgbClr val="A31515"/>
                </a:solidFill>
                <a:highlight>
                  <a:srgbClr val="FFFFFF"/>
                </a:highlight>
                <a:latin typeface="Consolas"/>
                <a:ea typeface="Consolas"/>
                <a:cs typeface="Consolas"/>
                <a:sym typeface="Consolas"/>
              </a:rPr>
              <a:t>"snapshot.txt"</a:t>
            </a: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JSON</a:t>
            </a:r>
            <a:r>
              <a:rPr lang="en" sz="900">
                <a:highlight>
                  <a:srgbClr val="FFFFFF"/>
                </a:highlight>
                <a:latin typeface="Consolas"/>
                <a:ea typeface="Consolas"/>
                <a:cs typeface="Consolas"/>
                <a:sym typeface="Consolas"/>
              </a:rPr>
              <a:t>.stringify(snapshot), </a:t>
            </a:r>
            <a:r>
              <a:rPr lang="en" sz="900">
                <a:solidFill>
                  <a:srgbClr val="0000FF"/>
                </a:solidFill>
                <a:highlight>
                  <a:srgbClr val="FFFFFF"/>
                </a:highlight>
                <a:latin typeface="Consolas"/>
                <a:ea typeface="Consolas"/>
                <a:cs typeface="Consolas"/>
                <a:sym typeface="Consolas"/>
              </a:rPr>
              <a:t>function</a:t>
            </a:r>
            <a:r>
              <a:rPr lang="en" sz="900">
                <a:highlight>
                  <a:srgbClr val="FFFFFF"/>
                </a:highlight>
                <a:latin typeface="Consolas"/>
                <a:ea typeface="Consolas"/>
                <a:cs typeface="Consolas"/>
                <a:sym typeface="Consolas"/>
              </a:rPr>
              <a:t>(err)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if</a:t>
            </a:r>
            <a:r>
              <a:rPr lang="en" sz="900">
                <a:highlight>
                  <a:srgbClr val="FFFFFF"/>
                </a:highlight>
                <a:latin typeface="Consolas"/>
                <a:ea typeface="Consolas"/>
                <a:cs typeface="Consolas"/>
                <a:sym typeface="Consolas"/>
              </a:rPr>
              <a:t>(err)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return</a:t>
            </a: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console</a:t>
            </a:r>
            <a:r>
              <a:rPr lang="en" sz="900">
                <a:highlight>
                  <a:srgbClr val="FFFFFF"/>
                </a:highlight>
                <a:latin typeface="Consolas"/>
                <a:ea typeface="Consolas"/>
                <a:cs typeface="Consolas"/>
                <a:sym typeface="Consolas"/>
              </a:rPr>
              <a:t>.log(err);</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console</a:t>
            </a:r>
            <a:r>
              <a:rPr lang="en" sz="900">
                <a:highlight>
                  <a:srgbClr val="FFFFFF"/>
                </a:highlight>
                <a:latin typeface="Consolas"/>
                <a:ea typeface="Consolas"/>
                <a:cs typeface="Consolas"/>
                <a:sym typeface="Consolas"/>
              </a:rPr>
              <a:t>.log(</a:t>
            </a:r>
            <a:r>
              <a:rPr lang="en" sz="900">
                <a:solidFill>
                  <a:srgbClr val="A31515"/>
                </a:solidFill>
                <a:highlight>
                  <a:srgbClr val="FFFFFF"/>
                </a:highlight>
                <a:latin typeface="Consolas"/>
                <a:ea typeface="Consolas"/>
                <a:cs typeface="Consolas"/>
                <a:sym typeface="Consolas"/>
              </a:rPr>
              <a:t>"The file was saved!"</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sp>
        <p:nvSpPr>
          <p:cNvPr id="316" name="Google Shape;316;p45"/>
          <p:cNvSpPr txBox="1"/>
          <p:nvPr/>
        </p:nvSpPr>
        <p:spPr>
          <a:xfrm>
            <a:off x="5598700" y="318250"/>
            <a:ext cx="2193900" cy="134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17" name="Google Shape;317;p45"/>
          <p:cNvSpPr txBox="1"/>
          <p:nvPr/>
        </p:nvSpPr>
        <p:spPr>
          <a:xfrm>
            <a:off x="1418875" y="4222800"/>
            <a:ext cx="2193900" cy="92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u="sng">
                <a:solidFill>
                  <a:schemeClr val="hlink"/>
                </a:solidFill>
                <a:hlinkClick r:id="rId3"/>
              </a:rPr>
              <a:t>See Also : Accessibility Tree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Accessibility with pa11y</a:t>
            </a:r>
            <a:endParaRPr/>
          </a:p>
        </p:txBody>
      </p:sp>
      <p:sp>
        <p:nvSpPr>
          <p:cNvPr id="323" name="Google Shape;323;p46"/>
          <p:cNvSpPr txBox="1"/>
          <p:nvPr/>
        </p:nvSpPr>
        <p:spPr>
          <a:xfrm>
            <a:off x="250650" y="892350"/>
            <a:ext cx="57753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puppeteer = </a:t>
            </a:r>
            <a:r>
              <a:rPr lang="en" sz="1000">
                <a:solidFill>
                  <a:srgbClr val="0000FF"/>
                </a:solidFill>
                <a:latin typeface="Consolas"/>
                <a:ea typeface="Consolas"/>
                <a:cs typeface="Consolas"/>
                <a:sym typeface="Consolas"/>
              </a:rPr>
              <a:t>require</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'puppeteer'</a:t>
            </a:r>
            <a:r>
              <a:rPr lang="en" sz="1000">
                <a:latin typeface="Consolas"/>
                <a:ea typeface="Consolas"/>
                <a:cs typeface="Consolas"/>
                <a:sym typeface="Consolas"/>
              </a:rPr>
              <a:t>);</a:t>
            </a:r>
            <a:br>
              <a:rPr lang="en" sz="1000">
                <a:latin typeface="Consolas"/>
                <a:ea typeface="Consolas"/>
                <a:cs typeface="Consolas"/>
                <a:sym typeface="Consolas"/>
              </a:rPr>
            </a:b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pa11y = </a:t>
            </a:r>
            <a:r>
              <a:rPr lang="en" sz="1000">
                <a:solidFill>
                  <a:srgbClr val="0000FF"/>
                </a:solidFill>
                <a:latin typeface="Consolas"/>
                <a:ea typeface="Consolas"/>
                <a:cs typeface="Consolas"/>
                <a:sym typeface="Consolas"/>
              </a:rPr>
              <a:t>require</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'pa11y'</a:t>
            </a:r>
            <a:r>
              <a:rPr lang="en" sz="1000">
                <a:latin typeface="Consolas"/>
                <a:ea typeface="Consolas"/>
                <a:cs typeface="Consolas"/>
                <a:sym typeface="Consolas"/>
              </a:rPr>
              <a:t>);</a:t>
            </a:r>
            <a:br>
              <a:rPr lang="en" sz="1000">
                <a:latin typeface="Consolas"/>
                <a:ea typeface="Consolas"/>
                <a:cs typeface="Consolas"/>
                <a:sym typeface="Consolas"/>
              </a:rPr>
            </a:br>
            <a:r>
              <a:rPr lang="en" sz="1000">
                <a:solidFill>
                  <a:srgbClr val="0000FF"/>
                </a:solidFill>
                <a:latin typeface="Consolas"/>
                <a:ea typeface="Consolas"/>
                <a:cs typeface="Consolas"/>
                <a:sym typeface="Consolas"/>
              </a:rPr>
              <a:t>async</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function</a:t>
            </a:r>
            <a:r>
              <a:rPr lang="en" sz="1000">
                <a:latin typeface="Consolas"/>
                <a:ea typeface="Consolas"/>
                <a:cs typeface="Consolas"/>
                <a:sym typeface="Consolas"/>
              </a:rPr>
              <a:t> </a:t>
            </a:r>
            <a:r>
              <a:rPr lang="en" sz="1000">
                <a:solidFill>
                  <a:srgbClr val="A31515"/>
                </a:solidFill>
                <a:latin typeface="Consolas"/>
                <a:ea typeface="Consolas"/>
                <a:cs typeface="Consolas"/>
                <a:sym typeface="Consolas"/>
              </a:rPr>
              <a:t>runPa11y</a:t>
            </a: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try</a:t>
            </a: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browser = </a:t>
            </a:r>
            <a:r>
              <a:rPr lang="en" sz="1000">
                <a:solidFill>
                  <a:srgbClr val="0000FF"/>
                </a:solidFill>
                <a:latin typeface="Consolas"/>
                <a:ea typeface="Consolas"/>
                <a:cs typeface="Consolas"/>
                <a:sym typeface="Consolas"/>
              </a:rPr>
              <a:t>await</a:t>
            </a:r>
            <a:r>
              <a:rPr lang="en" sz="1000">
                <a:latin typeface="Consolas"/>
                <a:ea typeface="Consolas"/>
                <a:cs typeface="Consolas"/>
                <a:sym typeface="Consolas"/>
              </a:rPr>
              <a:t> puppeteer.launch({</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FF0000"/>
                </a:solidFill>
                <a:latin typeface="Consolas"/>
                <a:ea typeface="Consolas"/>
                <a:cs typeface="Consolas"/>
                <a:sym typeface="Consolas"/>
              </a:rPr>
              <a:t>ignoreHTTPSErrors</a:t>
            </a:r>
            <a:r>
              <a:rPr lang="en" sz="1000">
                <a:latin typeface="Consolas"/>
                <a:ea typeface="Consolas"/>
                <a:cs typeface="Consolas"/>
                <a:sym typeface="Consolas"/>
              </a:rPr>
              <a:t>: </a:t>
            </a:r>
            <a:r>
              <a:rPr lang="en" sz="1000">
                <a:solidFill>
                  <a:srgbClr val="A31515"/>
                </a:solidFill>
                <a:latin typeface="Consolas"/>
                <a:ea typeface="Consolas"/>
                <a:cs typeface="Consolas"/>
                <a:sym typeface="Consolas"/>
              </a:rPr>
              <a:t>true</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const</a:t>
            </a:r>
            <a:r>
              <a:rPr lang="en" sz="1000">
                <a:latin typeface="Consolas"/>
                <a:ea typeface="Consolas"/>
                <a:cs typeface="Consolas"/>
                <a:sym typeface="Consolas"/>
              </a:rPr>
              <a:t> results =</a:t>
            </a:r>
            <a:r>
              <a:rPr lang="en" sz="1000">
                <a:solidFill>
                  <a:srgbClr val="0000FF"/>
                </a:solidFill>
                <a:latin typeface="Consolas"/>
                <a:ea typeface="Consolas"/>
                <a:cs typeface="Consolas"/>
                <a:sym typeface="Consolas"/>
              </a:rPr>
              <a:t>await</a:t>
            </a:r>
            <a:r>
              <a:rPr lang="en" sz="1000">
                <a:latin typeface="Consolas"/>
                <a:ea typeface="Consolas"/>
                <a:cs typeface="Consolas"/>
                <a:sym typeface="Consolas"/>
              </a:rPr>
              <a:t> pa11y(</a:t>
            </a:r>
            <a:r>
              <a:rPr lang="en" sz="1000">
                <a:solidFill>
                  <a:srgbClr val="A31515"/>
                </a:solidFill>
                <a:latin typeface="Consolas"/>
                <a:ea typeface="Consolas"/>
                <a:cs typeface="Consolas"/>
                <a:sym typeface="Consolas"/>
              </a:rPr>
              <a:t>'https://sonymobile.com/gb'</a:t>
            </a: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FF0000"/>
                </a:solidFill>
                <a:latin typeface="Consolas"/>
                <a:ea typeface="Consolas"/>
                <a:cs typeface="Consolas"/>
                <a:sym typeface="Consolas"/>
              </a:rPr>
              <a:t>browser</a:t>
            </a:r>
            <a:r>
              <a:rPr lang="en" sz="1000">
                <a:latin typeface="Consolas"/>
                <a:ea typeface="Consolas"/>
                <a:cs typeface="Consolas"/>
                <a:sym typeface="Consolas"/>
              </a:rPr>
              <a:t>: browser</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       browser.close();</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8000"/>
                </a:solidFill>
                <a:latin typeface="Consolas"/>
                <a:ea typeface="Consolas"/>
                <a:cs typeface="Consolas"/>
                <a:sym typeface="Consolas"/>
              </a:rPr>
              <a:t>// Do something with the results</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console</a:t>
            </a:r>
            <a:r>
              <a:rPr lang="en" sz="1000">
                <a:latin typeface="Consolas"/>
                <a:ea typeface="Consolas"/>
                <a:cs typeface="Consolas"/>
                <a:sym typeface="Consolas"/>
              </a:rPr>
              <a:t>.log(results);</a:t>
            </a:r>
            <a:br>
              <a:rPr lang="en" sz="1000">
                <a:latin typeface="Consolas"/>
                <a:ea typeface="Consolas"/>
                <a:cs typeface="Consolas"/>
                <a:sym typeface="Consolas"/>
              </a:rPr>
            </a:br>
            <a:r>
              <a:rPr lang="en" sz="1000">
                <a:latin typeface="Consolas"/>
                <a:ea typeface="Consolas"/>
                <a:cs typeface="Consolas"/>
                <a:sym typeface="Consolas"/>
              </a:rPr>
              <a:t>   } </a:t>
            </a:r>
            <a:r>
              <a:rPr lang="en" sz="1000">
                <a:solidFill>
                  <a:srgbClr val="0000FF"/>
                </a:solidFill>
                <a:latin typeface="Consolas"/>
                <a:ea typeface="Consolas"/>
                <a:cs typeface="Consolas"/>
                <a:sym typeface="Consolas"/>
              </a:rPr>
              <a:t>catch</a:t>
            </a:r>
            <a:r>
              <a:rPr lang="en" sz="1000">
                <a:latin typeface="Consolas"/>
                <a:ea typeface="Consolas"/>
                <a:cs typeface="Consolas"/>
                <a:sym typeface="Consolas"/>
              </a:rPr>
              <a:t> (error) {</a:t>
            </a:r>
            <a:br>
              <a:rPr lang="en" sz="1000">
                <a:latin typeface="Consolas"/>
                <a:ea typeface="Consolas"/>
                <a:cs typeface="Consolas"/>
                <a:sym typeface="Consolas"/>
              </a:rPr>
            </a:br>
            <a:r>
              <a:rPr lang="en" sz="1000">
                <a:latin typeface="Consolas"/>
                <a:ea typeface="Consolas"/>
                <a:cs typeface="Consolas"/>
                <a:sym typeface="Consolas"/>
              </a:rPr>
              <a:t>       </a:t>
            </a:r>
            <a:r>
              <a:rPr lang="en" sz="1000">
                <a:solidFill>
                  <a:srgbClr val="008000"/>
                </a:solidFill>
                <a:latin typeface="Consolas"/>
                <a:ea typeface="Consolas"/>
                <a:cs typeface="Consolas"/>
                <a:sym typeface="Consolas"/>
              </a:rPr>
              <a:t>// Handle the error</a:t>
            </a:r>
            <a:br>
              <a:rPr lang="en" sz="1000">
                <a:latin typeface="Consolas"/>
                <a:ea typeface="Consolas"/>
                <a:cs typeface="Consolas"/>
                <a:sym typeface="Consolas"/>
              </a:rPr>
            </a:br>
            <a:r>
              <a:rPr lang="en" sz="1000">
                <a:latin typeface="Consolas"/>
                <a:ea typeface="Consolas"/>
                <a:cs typeface="Consolas"/>
                <a:sym typeface="Consolas"/>
              </a:rPr>
              <a:t>   }</a:t>
            </a:r>
            <a:br>
              <a:rPr lang="en" sz="1000">
                <a:latin typeface="Consolas"/>
                <a:ea typeface="Consolas"/>
                <a:cs typeface="Consolas"/>
                <a:sym typeface="Consolas"/>
              </a:rPr>
            </a:br>
            <a:r>
              <a:rPr lang="en" sz="1000">
                <a:latin typeface="Consolas"/>
                <a:ea typeface="Consolas"/>
                <a:cs typeface="Consolas"/>
                <a:sym typeface="Consolas"/>
              </a:rPr>
              <a:t>}</a:t>
            </a:r>
            <a:br>
              <a:rPr lang="en" sz="1000">
                <a:latin typeface="Consolas"/>
                <a:ea typeface="Consolas"/>
                <a:cs typeface="Consolas"/>
                <a:sym typeface="Consolas"/>
              </a:rPr>
            </a:br>
            <a:br>
              <a:rPr lang="en" sz="1000">
                <a:latin typeface="Consolas"/>
                <a:ea typeface="Consolas"/>
                <a:cs typeface="Consolas"/>
                <a:sym typeface="Consolas"/>
              </a:rPr>
            </a:br>
            <a:r>
              <a:rPr lang="en" sz="1000">
                <a:latin typeface="Consolas"/>
                <a:ea typeface="Consolas"/>
                <a:cs typeface="Consolas"/>
                <a:sym typeface="Consolas"/>
              </a:rPr>
              <a:t>runPa11y();</a:t>
            </a:r>
            <a:endParaRPr sz="1000"/>
          </a:p>
        </p:txBody>
      </p:sp>
      <p:pic>
        <p:nvPicPr>
          <p:cNvPr id="324" name="Google Shape;324;p46"/>
          <p:cNvPicPr preferRelativeResize="0"/>
          <p:nvPr/>
        </p:nvPicPr>
        <p:blipFill>
          <a:blip r:embed="rId3">
            <a:alphaModFix/>
          </a:blip>
          <a:stretch>
            <a:fillRect/>
          </a:stretch>
        </p:blipFill>
        <p:spPr>
          <a:xfrm>
            <a:off x="3362749" y="2377775"/>
            <a:ext cx="5612251" cy="271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Google I/0 18</a:t>
            </a:r>
            <a:endParaRPr/>
          </a:p>
        </p:txBody>
      </p:sp>
      <p:pic>
        <p:nvPicPr>
          <p:cNvPr descr="The headless browser revolution has arrived! Headless browsers are powerful tools that all developers can adopt in their workflow. This session will showcase examples of the amazing things that Chrome can do without a UI: write programs to control the browser; test a site; automate UI tasks; integrate into a CI system; setup A/B perf monitoring; prerender a client-side app for SEO; and more. The focus will be on using Puppeteer, Google's Node library for controlling headless Chrome.&#10;&#10;Rate this session by signing-in on the I/O website here → https://goo.gl/PEoVtB&#10;&#10;Getting Started with Headless Chrome → https://goo.gl/wg3u1W&#10;Puppeteer → https://goo.gl/YXrgqX&#10;Examples → https://goo.gl/G4QcBC&#10;Demo sites:&#10;→ https://pptraas.com&#10;→ https://try-puppeteer.appspot.com&#10;&#10;Watch more Chrome and Web sessions from I/O '18 here → https://goo.gl/5fgXhX &#10;See all the sessions from Google I/O '18 here → https://goo.gl/q1Tr8x&#10;&#10;Subscribe to the Chrome Developers channel → http://goo.gl/LLLNvf&#10;&#10;#io18" id="330" name="Google Shape;330;p47" title="The power of Headless Chrome and browser automation (Google I/O '18)">
            <a:hlinkClick r:id="rId3"/>
          </p:cNvPr>
          <p:cNvPicPr preferRelativeResize="0"/>
          <p:nvPr/>
        </p:nvPicPr>
        <p:blipFill>
          <a:blip r:embed="rId4">
            <a:alphaModFix/>
          </a:blip>
          <a:stretch>
            <a:fillRect/>
          </a:stretch>
        </p:blipFill>
        <p:spPr>
          <a:xfrm>
            <a:off x="5041675" y="1057450"/>
            <a:ext cx="3686200" cy="2764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336" name="Google Shape;336;p4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me:</a:t>
            </a:r>
            <a:endParaRPr sz="1400"/>
          </a:p>
          <a:p>
            <a:pPr indent="0" lvl="0" marL="0" rtl="0" algn="l">
              <a:spcBef>
                <a:spcPts val="1600"/>
              </a:spcBef>
              <a:spcAft>
                <a:spcPts val="0"/>
              </a:spcAft>
              <a:buNone/>
            </a:pPr>
            <a:r>
              <a:t/>
            </a:r>
            <a:endParaRPr sz="1400"/>
          </a:p>
          <a:p>
            <a:pPr indent="0" lvl="0" marL="0" rtl="0" algn="ctr">
              <a:spcBef>
                <a:spcPts val="1600"/>
              </a:spcBef>
              <a:spcAft>
                <a:spcPts val="0"/>
              </a:spcAft>
              <a:buNone/>
            </a:pPr>
            <a:r>
              <a:rPr lang="en" sz="1400" u="sng">
                <a:solidFill>
                  <a:srgbClr val="FFFFFF"/>
                </a:solidFill>
                <a:hlinkClick r:id="rId3"/>
              </a:rPr>
              <a:t>@volkanozdamar</a:t>
            </a:r>
            <a:endParaRPr sz="1400">
              <a:solidFill>
                <a:srgbClr val="FFFFFF"/>
              </a:solidFill>
            </a:endParaRPr>
          </a:p>
          <a:p>
            <a:pPr indent="0" lvl="0" marL="0" rtl="0" algn="ctr">
              <a:spcBef>
                <a:spcPts val="1600"/>
              </a:spcBef>
              <a:spcAft>
                <a:spcPts val="0"/>
              </a:spcAft>
              <a:buNone/>
            </a:pPr>
            <a:r>
              <a:rPr lang="en" sz="1400" u="sng">
                <a:solidFill>
                  <a:srgbClr val="FFFFFF"/>
                </a:solidFill>
                <a:hlinkClick r:id="rId4"/>
              </a:rPr>
              <a:t>volkan@volkanozdamar.com</a:t>
            </a:r>
            <a:endParaRPr sz="1400">
              <a:solidFill>
                <a:srgbClr val="FFFF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id="337" name="Google Shape;337;p48"/>
          <p:cNvPicPr preferRelativeResize="0"/>
          <p:nvPr/>
        </p:nvPicPr>
        <p:blipFill rotWithShape="1">
          <a:blip r:embed="rId5">
            <a:alphaModFix/>
          </a:blip>
          <a:srcRect b="0" l="17908" r="17902" t="0"/>
          <a:stretch/>
        </p:blipFill>
        <p:spPr>
          <a:xfrm>
            <a:off x="3274676" y="0"/>
            <a:ext cx="5869326" cy="5143505"/>
          </a:xfrm>
          <a:prstGeom prst="rect">
            <a:avLst/>
          </a:prstGeom>
          <a:noFill/>
          <a:ln>
            <a:noFill/>
          </a:ln>
        </p:spPr>
      </p:pic>
      <p:sp>
        <p:nvSpPr>
          <p:cNvPr id="338" name="Google Shape;338;p48"/>
          <p:cNvSpPr txBox="1"/>
          <p:nvPr/>
        </p:nvSpPr>
        <p:spPr>
          <a:xfrm>
            <a:off x="3368688" y="4421600"/>
            <a:ext cx="5775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u="sng">
                <a:solidFill>
                  <a:schemeClr val="hlink"/>
                </a:solidFill>
                <a:latin typeface="Roboto"/>
                <a:ea typeface="Roboto"/>
                <a:cs typeface="Roboto"/>
                <a:sym typeface="Roboto"/>
                <a:hlinkClick r:id="rId6"/>
              </a:rPr>
              <a:t>https://github.com/volkanozdamar/slides.git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p:nvPr/>
        </p:nvSpPr>
        <p:spPr>
          <a:xfrm>
            <a:off x="1669975" y="1409450"/>
            <a:ext cx="2070900" cy="1677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Browser</a:t>
            </a:r>
            <a:endParaRPr/>
          </a:p>
        </p:txBody>
      </p:sp>
      <p:sp>
        <p:nvSpPr>
          <p:cNvPr id="90" name="Google Shape;90;p16"/>
          <p:cNvSpPr/>
          <p:nvPr/>
        </p:nvSpPr>
        <p:spPr>
          <a:xfrm>
            <a:off x="2349175" y="1891850"/>
            <a:ext cx="712500" cy="7125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V8</a:t>
            </a:r>
            <a:endParaRPr/>
          </a:p>
        </p:txBody>
      </p:sp>
      <p:sp>
        <p:nvSpPr>
          <p:cNvPr id="91" name="Google Shape;91;p16"/>
          <p:cNvSpPr/>
          <p:nvPr/>
        </p:nvSpPr>
        <p:spPr>
          <a:xfrm>
            <a:off x="4419750" y="1409450"/>
            <a:ext cx="2070900" cy="1677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5098950" y="1891850"/>
            <a:ext cx="712500" cy="7125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V8</a:t>
            </a:r>
            <a:endParaRPr/>
          </a:p>
        </p:txBody>
      </p:sp>
      <p:sp>
        <p:nvSpPr>
          <p:cNvPr id="93" name="Google Shape;93;p16"/>
          <p:cNvSpPr txBox="1"/>
          <p:nvPr/>
        </p:nvSpPr>
        <p:spPr>
          <a:xfrm>
            <a:off x="6145475" y="2804800"/>
            <a:ext cx="4275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5159075" y="2604350"/>
            <a:ext cx="4893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Node</a:t>
            </a:r>
            <a:endParaRPr/>
          </a:p>
        </p:txBody>
      </p:sp>
      <p:sp>
        <p:nvSpPr>
          <p:cNvPr id="95" name="Google Shape;95;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Architecture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Puppeteer ?</a:t>
            </a:r>
            <a:endParaRPr/>
          </a:p>
        </p:txBody>
      </p:sp>
      <p:sp>
        <p:nvSpPr>
          <p:cNvPr id="101" name="Google Shape;101;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100">
                <a:solidFill>
                  <a:srgbClr val="000000"/>
                </a:solidFill>
                <a:latin typeface="Arial"/>
                <a:ea typeface="Arial"/>
                <a:cs typeface="Arial"/>
                <a:sym typeface="Arial"/>
              </a:rPr>
              <a:t>According to Wikipedia  : A </a:t>
            </a:r>
            <a:r>
              <a:rPr b="1" lang="en" sz="1100">
                <a:solidFill>
                  <a:srgbClr val="000000"/>
                </a:solidFill>
                <a:latin typeface="Arial"/>
                <a:ea typeface="Arial"/>
                <a:cs typeface="Arial"/>
                <a:sym typeface="Arial"/>
              </a:rPr>
              <a:t>puppeteer</a:t>
            </a:r>
            <a:r>
              <a:rPr lang="en" sz="1100">
                <a:solidFill>
                  <a:srgbClr val="000000"/>
                </a:solidFill>
                <a:latin typeface="Arial"/>
                <a:ea typeface="Arial"/>
                <a:cs typeface="Arial"/>
                <a:sym typeface="Arial"/>
              </a:rPr>
              <a:t> is a person who manipulates an inanimate object that might be shaped like a human, animal or mythical creature, or another object to create the illusion that the puppet is “alive”.</a:t>
            </a:r>
            <a:endParaRPr/>
          </a:p>
        </p:txBody>
      </p:sp>
      <p:sp>
        <p:nvSpPr>
          <p:cNvPr id="102" name="Google Shape;102;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100">
                <a:solidFill>
                  <a:srgbClr val="000000"/>
                </a:solidFill>
                <a:latin typeface="Arial"/>
                <a:ea typeface="Arial"/>
                <a:cs typeface="Arial"/>
                <a:sym typeface="Arial"/>
              </a:rPr>
              <a:t>With </a:t>
            </a:r>
            <a:r>
              <a:rPr b="1" lang="en" sz="1100">
                <a:solidFill>
                  <a:srgbClr val="000000"/>
                </a:solidFill>
                <a:latin typeface="Arial"/>
                <a:ea typeface="Arial"/>
                <a:cs typeface="Arial"/>
                <a:sym typeface="Arial"/>
              </a:rPr>
              <a:t>Google Puppeteer</a:t>
            </a:r>
            <a:r>
              <a:rPr lang="en" sz="1100">
                <a:solidFill>
                  <a:srgbClr val="000000"/>
                </a:solidFill>
                <a:latin typeface="Arial"/>
                <a:ea typeface="Arial"/>
                <a:cs typeface="Arial"/>
                <a:sym typeface="Arial"/>
              </a:rPr>
              <a:t>, the same concept, Google Chrome is the puppet that we will manipulate to do some tasks on web.</a:t>
            </a:r>
            <a:endParaRPr/>
          </a:p>
        </p:txBody>
      </p:sp>
      <p:pic>
        <p:nvPicPr>
          <p:cNvPr id="103" name="Google Shape;103;p17"/>
          <p:cNvPicPr preferRelativeResize="0"/>
          <p:nvPr/>
        </p:nvPicPr>
        <p:blipFill>
          <a:blip r:embed="rId3">
            <a:alphaModFix/>
          </a:blip>
          <a:stretch>
            <a:fillRect/>
          </a:stretch>
        </p:blipFill>
        <p:spPr>
          <a:xfrm>
            <a:off x="1538400" y="1958700"/>
            <a:ext cx="1866900" cy="1866900"/>
          </a:xfrm>
          <a:prstGeom prst="rect">
            <a:avLst/>
          </a:prstGeom>
          <a:noFill/>
          <a:ln>
            <a:noFill/>
          </a:ln>
        </p:spPr>
      </p:pic>
      <p:pic>
        <p:nvPicPr>
          <p:cNvPr id="104" name="Google Shape;104;p17"/>
          <p:cNvPicPr preferRelativeResize="0"/>
          <p:nvPr/>
        </p:nvPicPr>
        <p:blipFill>
          <a:blip r:embed="rId4">
            <a:alphaModFix/>
          </a:blip>
          <a:stretch>
            <a:fillRect/>
          </a:stretch>
        </p:blipFill>
        <p:spPr>
          <a:xfrm>
            <a:off x="5971500" y="1773125"/>
            <a:ext cx="1445400" cy="210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Puppeteer is a Node library which provides a high-level API to control headless Chrome or Chromium over the DevTools Protocol. It can also be configured to use full (non-headless) Chrome or Chromium.</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Frequently Asked Questions</a:t>
            </a:r>
            <a:endParaRPr/>
          </a:p>
        </p:txBody>
      </p:sp>
      <p:sp>
        <p:nvSpPr>
          <p:cNvPr id="115" name="Google Shape;115;p19"/>
          <p:cNvSpPr txBox="1"/>
          <p:nvPr>
            <p:ph idx="1" type="body"/>
          </p:nvPr>
        </p:nvSpPr>
        <p:spPr>
          <a:xfrm>
            <a:off x="471900" y="16917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rgbClr val="000000"/>
              </a:buClr>
              <a:buSzPts val="1100"/>
              <a:buFont typeface="Arial"/>
              <a:buNone/>
            </a:pPr>
            <a:r>
              <a:rPr b="1" lang="en" sz="1100">
                <a:solidFill>
                  <a:srgbClr val="000000"/>
                </a:solidFill>
                <a:latin typeface="Arial"/>
                <a:ea typeface="Arial"/>
                <a:cs typeface="Arial"/>
                <a:sym typeface="Arial"/>
              </a:rPr>
              <a:t>Q: Who maintains Puppeteer?</a:t>
            </a:r>
            <a:endParaRPr b="1" sz="1100">
              <a:solidFill>
                <a:srgbClr val="000000"/>
              </a:solidFill>
              <a:latin typeface="Arial"/>
              <a:ea typeface="Arial"/>
              <a:cs typeface="Arial"/>
              <a:sym typeface="Arial"/>
            </a:endParaRPr>
          </a:p>
          <a:p>
            <a:pPr indent="0" lvl="0" marL="0" rtl="0" algn="l">
              <a:spcBef>
                <a:spcPts val="200"/>
              </a:spcBef>
              <a:spcAft>
                <a:spcPts val="0"/>
              </a:spcAft>
              <a:buNone/>
            </a:pPr>
            <a:r>
              <a:rPr lang="en" sz="1100">
                <a:solidFill>
                  <a:srgbClr val="000000"/>
                </a:solidFill>
                <a:latin typeface="Arial"/>
                <a:ea typeface="Arial"/>
                <a:cs typeface="Arial"/>
                <a:sym typeface="Arial"/>
              </a:rPr>
              <a:t>The Chrome DevTools team maintains the library, but we'd love your help and expertise on the project! See</a:t>
            </a:r>
            <a:r>
              <a:rPr lang="en" sz="1100">
                <a:solidFill>
                  <a:srgbClr val="000000"/>
                </a:solidFill>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4"/>
              </a:rPr>
              <a:t>Contributing</a:t>
            </a:r>
            <a:r>
              <a:rPr lang="en" sz="1100">
                <a:solidFill>
                  <a:srgbClr val="000000"/>
                </a:solidFill>
                <a:latin typeface="Arial"/>
                <a:ea typeface="Arial"/>
                <a:cs typeface="Arial"/>
                <a:sym typeface="Arial"/>
              </a:rPr>
              <a:t>.</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b="1" lang="en" sz="1100">
                <a:solidFill>
                  <a:srgbClr val="000000"/>
                </a:solidFill>
                <a:latin typeface="Arial"/>
                <a:ea typeface="Arial"/>
                <a:cs typeface="Arial"/>
                <a:sym typeface="Arial"/>
              </a:rPr>
              <a:t>Q: Is Puppeteer replacing Selenium/WebDriver?</a:t>
            </a:r>
            <a:endParaRPr b="1" sz="11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rPr b="1" lang="en" sz="1100">
                <a:solidFill>
                  <a:srgbClr val="000000"/>
                </a:solidFill>
                <a:latin typeface="Arial"/>
                <a:ea typeface="Arial"/>
                <a:cs typeface="Arial"/>
                <a:sym typeface="Arial"/>
              </a:rPr>
              <a:t>No</a:t>
            </a:r>
            <a:r>
              <a:rPr lang="en" sz="1100">
                <a:solidFill>
                  <a:srgbClr val="000000"/>
                </a:solidFill>
                <a:latin typeface="Arial"/>
                <a:ea typeface="Arial"/>
                <a:cs typeface="Arial"/>
                <a:sym typeface="Arial"/>
              </a:rPr>
              <a:t>. Both projects are valuable for very different reasons: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Selenium/WebDriver focuses on cross-browser automation; its value proposition is a single standard API that works across all major browsers.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Puppeteer focuses on Chromium; its value proposition is richer functionality and higher reliability.</a:t>
            </a:r>
            <a:endParaRPr sz="1100">
              <a:solidFill>
                <a:srgbClr val="000000"/>
              </a:solidFill>
              <a:latin typeface="Arial"/>
              <a:ea typeface="Arial"/>
              <a:cs typeface="Arial"/>
              <a:sym typeface="Arial"/>
            </a:endParaRPr>
          </a:p>
          <a:p>
            <a:pPr indent="0" lvl="0" marL="0" rtl="0" algn="l">
              <a:spcBef>
                <a:spcPts val="1200"/>
              </a:spcBef>
              <a:spcAft>
                <a:spcPts val="1600"/>
              </a:spcAft>
              <a:buNone/>
            </a:pPr>
            <a:br>
              <a:rPr lang="en" sz="900">
                <a:solidFill>
                  <a:srgbClr val="000000"/>
                </a:solidFill>
                <a:latin typeface="Arial"/>
                <a:ea typeface="Arial"/>
                <a:cs typeface="Arial"/>
                <a:sym typeface="Arial"/>
              </a:rPr>
            </a:br>
            <a:endParaRPr sz="900">
              <a:solidFill>
                <a:srgbClr val="000000"/>
              </a:solidFill>
              <a:latin typeface="Arial"/>
              <a:ea typeface="Arial"/>
              <a:cs typeface="Arial"/>
              <a:sym typeface="Arial"/>
            </a:endParaRPr>
          </a:p>
        </p:txBody>
      </p:sp>
      <p:sp>
        <p:nvSpPr>
          <p:cNvPr id="116" name="Google Shape;116;p19"/>
          <p:cNvSpPr txBox="1"/>
          <p:nvPr>
            <p:ph idx="2" type="body"/>
          </p:nvPr>
        </p:nvSpPr>
        <p:spPr>
          <a:xfrm>
            <a:off x="4694100" y="16917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rgbClr val="000000"/>
              </a:buClr>
              <a:buSzPts val="1100"/>
              <a:buFont typeface="Arial"/>
              <a:buNone/>
            </a:pPr>
            <a:r>
              <a:rPr b="1" lang="en" sz="1100">
                <a:solidFill>
                  <a:srgbClr val="000000"/>
                </a:solidFill>
                <a:latin typeface="Arial"/>
                <a:ea typeface="Arial"/>
                <a:cs typeface="Arial"/>
                <a:sym typeface="Arial"/>
              </a:rPr>
              <a:t>Q: What are Puppeteer’s goals and principles?</a:t>
            </a:r>
            <a:endParaRPr b="1" sz="11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rPr lang="en" sz="1100">
                <a:solidFill>
                  <a:srgbClr val="000000"/>
                </a:solidFill>
                <a:latin typeface="Arial"/>
                <a:ea typeface="Arial"/>
                <a:cs typeface="Arial"/>
                <a:sym typeface="Arial"/>
              </a:rPr>
              <a:t>The goals of the project are:</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Provide a slim, canonical library that highlights the capabilities of the</a:t>
            </a:r>
            <a:r>
              <a:rPr lang="en" sz="1100">
                <a:solidFill>
                  <a:srgbClr val="000000"/>
                </a:solidFill>
                <a:uFill>
                  <a:noFill/>
                </a:uFill>
                <a:latin typeface="Arial"/>
                <a:ea typeface="Arial"/>
                <a:cs typeface="Arial"/>
                <a:sym typeface="Arial"/>
                <a:hlinkClick r:id="rId5"/>
              </a:rPr>
              <a:t> </a:t>
            </a:r>
            <a:r>
              <a:rPr lang="en" sz="1100" u="sng">
                <a:solidFill>
                  <a:schemeClr val="hlink"/>
                </a:solidFill>
                <a:latin typeface="Arial"/>
                <a:ea typeface="Arial"/>
                <a:cs typeface="Arial"/>
                <a:sym typeface="Arial"/>
                <a:hlinkClick r:id="rId6"/>
              </a:rPr>
              <a:t>DevTools Protocol</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Provide a reference implementation for similar testing libraries. Eventually, these other frameworks could adopt Puppeteer as their foundational layer.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Grow the adoption of headless/automated browser testing.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Help dogfood new DevTools Protocol features...and catch bugs!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Learn more about the pain points of automated browser testing and help fill those gaps.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Frequently Asked Questions</a:t>
            </a:r>
            <a:endParaRPr/>
          </a:p>
        </p:txBody>
      </p:sp>
      <p:sp>
        <p:nvSpPr>
          <p:cNvPr id="122" name="Google Shape;122;p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rgbClr val="000000"/>
              </a:buClr>
              <a:buSzPts val="1100"/>
              <a:buFont typeface="Arial"/>
              <a:buNone/>
            </a:pPr>
            <a:r>
              <a:rPr b="1" lang="en" sz="1100">
                <a:solidFill>
                  <a:srgbClr val="000000"/>
                </a:solidFill>
                <a:latin typeface="Arial"/>
                <a:ea typeface="Arial"/>
                <a:cs typeface="Arial"/>
                <a:sym typeface="Arial"/>
              </a:rPr>
              <a:t>Q: What features does Puppeteer not support?</a:t>
            </a:r>
            <a:endParaRPr b="1" sz="11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rPr lang="en" sz="1100">
                <a:solidFill>
                  <a:srgbClr val="000000"/>
                </a:solidFill>
                <a:latin typeface="Arial"/>
                <a:ea typeface="Arial"/>
                <a:cs typeface="Arial"/>
                <a:sym typeface="Arial"/>
              </a:rPr>
              <a:t>You may find that Puppeteer does not behave as expected when controlling pages that incorporate audio and video. (For example,</a:t>
            </a:r>
            <a:r>
              <a:rPr lang="en" sz="1100">
                <a:solidFill>
                  <a:srgbClr val="000000"/>
                </a:solidFill>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4"/>
              </a:rPr>
              <a:t>video playback/screenshots is likely to fail</a:t>
            </a:r>
            <a:r>
              <a:rPr lang="en" sz="1100">
                <a:solidFill>
                  <a:srgbClr val="000000"/>
                </a:solidFill>
                <a:latin typeface="Arial"/>
                <a:ea typeface="Arial"/>
                <a:cs typeface="Arial"/>
                <a:sym typeface="Arial"/>
              </a:rPr>
              <a:t>.) There are two reasons for this: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Puppeteer is bundled with Chromium--not Chrome--and so by default, it inherits all of</a:t>
            </a:r>
            <a:r>
              <a:rPr lang="en" sz="1100">
                <a:solidFill>
                  <a:srgbClr val="000000"/>
                </a:solidFill>
                <a:uFill>
                  <a:noFill/>
                </a:uFill>
                <a:latin typeface="Arial"/>
                <a:ea typeface="Arial"/>
                <a:cs typeface="Arial"/>
                <a:sym typeface="Arial"/>
                <a:hlinkClick r:id="rId5"/>
              </a:rPr>
              <a:t> </a:t>
            </a:r>
            <a:r>
              <a:rPr lang="en" sz="1100" u="sng">
                <a:solidFill>
                  <a:schemeClr val="hlink"/>
                </a:solidFill>
                <a:latin typeface="Arial"/>
                <a:ea typeface="Arial"/>
                <a:cs typeface="Arial"/>
                <a:sym typeface="Arial"/>
                <a:hlinkClick r:id="rId6"/>
              </a:rPr>
              <a:t>Chromium's media-related limitations</a:t>
            </a:r>
            <a:r>
              <a:rPr lang="en" sz="1100">
                <a:solidFill>
                  <a:srgbClr val="000000"/>
                </a:solidFill>
                <a:latin typeface="Arial"/>
                <a:ea typeface="Arial"/>
                <a:cs typeface="Arial"/>
                <a:sym typeface="Arial"/>
              </a:rPr>
              <a:t>. This means that Puppeteer does not support licensed formats such as AAC or H.264. (However, it is possible to force Puppeteer to use a separately-installed version </a:t>
            </a:r>
            <a:endParaRPr/>
          </a:p>
        </p:txBody>
      </p:sp>
      <p:sp>
        <p:nvSpPr>
          <p:cNvPr id="123" name="Google Shape;123;p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en" sz="1100">
                <a:solidFill>
                  <a:srgbClr val="000000"/>
                </a:solidFill>
                <a:latin typeface="Arial"/>
                <a:ea typeface="Arial"/>
                <a:cs typeface="Arial"/>
                <a:sym typeface="Arial"/>
              </a:rPr>
              <a:t>Chrome instead of Chromium via the</a:t>
            </a:r>
            <a:r>
              <a:rPr lang="en" sz="1100">
                <a:solidFill>
                  <a:srgbClr val="000000"/>
                </a:solidFill>
                <a:uFill>
                  <a:noFill/>
                </a:uFill>
                <a:latin typeface="Arial"/>
                <a:ea typeface="Arial"/>
                <a:cs typeface="Arial"/>
                <a:sym typeface="Arial"/>
                <a:hlinkClick r:id="rId7"/>
              </a:rPr>
              <a:t> </a:t>
            </a:r>
            <a:r>
              <a:rPr lang="en" sz="1100" u="sng">
                <a:solidFill>
                  <a:schemeClr val="accent5"/>
                </a:solidFill>
                <a:latin typeface="Arial"/>
                <a:ea typeface="Arial"/>
                <a:cs typeface="Arial"/>
                <a:sym typeface="Arial"/>
                <a:hlinkClick r:id="rId8"/>
              </a:rPr>
              <a:t>executablePath option to puppeteer.launch</a:t>
            </a:r>
            <a:r>
              <a:rPr lang="en" sz="1100">
                <a:solidFill>
                  <a:srgbClr val="000000"/>
                </a:solidFill>
                <a:latin typeface="Arial"/>
                <a:ea typeface="Arial"/>
                <a:cs typeface="Arial"/>
                <a:sym typeface="Arial"/>
              </a:rPr>
              <a:t>. You should only use this configuration if you need an official release of Chrome that supports these media formats.)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Since Puppeteer (in all configurations) controls a desktop version of Chromium/Chrome, features that are only supported by the mobile version of Chrome are not supported. This means that Puppeteer</a:t>
            </a:r>
            <a:r>
              <a:rPr lang="en" sz="1100">
                <a:solidFill>
                  <a:srgbClr val="000000"/>
                </a:solidFill>
                <a:uFill>
                  <a:noFill/>
                </a:uFill>
                <a:latin typeface="Arial"/>
                <a:ea typeface="Arial"/>
                <a:cs typeface="Arial"/>
                <a:sym typeface="Arial"/>
                <a:hlinkClick r:id="rId9"/>
              </a:rPr>
              <a:t> </a:t>
            </a:r>
            <a:r>
              <a:rPr lang="en" sz="1100" u="sng">
                <a:solidFill>
                  <a:schemeClr val="accent5"/>
                </a:solidFill>
                <a:latin typeface="Arial"/>
                <a:ea typeface="Arial"/>
                <a:cs typeface="Arial"/>
                <a:sym typeface="Arial"/>
                <a:hlinkClick r:id="rId10"/>
              </a:rPr>
              <a:t>does not support HTTP Live Streaming (HLS)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298450" lvl="0" marL="457200" rtl="0" algn="l">
              <a:spcBef>
                <a:spcPts val="120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3"/>
              </a:rPr>
              <a:t>Puppeteer</a:t>
            </a:r>
            <a:r>
              <a:rPr lang="en" sz="1100">
                <a:solidFill>
                  <a:srgbClr val="FFFFFF"/>
                </a:solidFill>
                <a:latin typeface="Arial"/>
                <a:ea typeface="Arial"/>
                <a:cs typeface="Arial"/>
                <a:sym typeface="Arial"/>
              </a:rPr>
              <a:t> communicates with the browser using</a:t>
            </a:r>
            <a:r>
              <a:rPr lang="en" sz="1100">
                <a:solidFill>
                  <a:srgbClr val="FFFFFF"/>
                </a:solidFill>
                <a:uFill>
                  <a:noFill/>
                </a:uFill>
                <a:latin typeface="Arial"/>
                <a:ea typeface="Arial"/>
                <a:cs typeface="Arial"/>
                <a:sym typeface="Arial"/>
                <a:hlinkClick r:id="rId4"/>
              </a:rPr>
              <a:t> </a:t>
            </a:r>
            <a:r>
              <a:rPr lang="en" sz="1100" u="sng">
                <a:solidFill>
                  <a:srgbClr val="FFFFFF"/>
                </a:solidFill>
                <a:latin typeface="Arial"/>
                <a:ea typeface="Arial"/>
                <a:cs typeface="Arial"/>
                <a:sym typeface="Arial"/>
                <a:hlinkClick r:id="rId5"/>
              </a:rPr>
              <a:t>DevTools Protocol</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6"/>
              </a:rPr>
              <a:t>Browser</a:t>
            </a:r>
            <a:r>
              <a:rPr lang="en" sz="1100">
                <a:solidFill>
                  <a:srgbClr val="FFFFFF"/>
                </a:solidFill>
                <a:latin typeface="Arial"/>
                <a:ea typeface="Arial"/>
                <a:cs typeface="Arial"/>
                <a:sym typeface="Arial"/>
              </a:rPr>
              <a:t> instance can own multiple browser contexts.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7"/>
              </a:rPr>
              <a:t>BrowserContext</a:t>
            </a:r>
            <a:r>
              <a:rPr lang="en" sz="1100">
                <a:solidFill>
                  <a:srgbClr val="FFFFFF"/>
                </a:solidFill>
                <a:latin typeface="Arial"/>
                <a:ea typeface="Arial"/>
                <a:cs typeface="Arial"/>
                <a:sym typeface="Arial"/>
              </a:rPr>
              <a:t> instance defines a browsing session and can own multiple pages.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8"/>
              </a:rPr>
              <a:t>Page</a:t>
            </a:r>
            <a:r>
              <a:rPr lang="en" sz="1100">
                <a:solidFill>
                  <a:srgbClr val="FFFFFF"/>
                </a:solidFill>
                <a:latin typeface="Arial"/>
                <a:ea typeface="Arial"/>
                <a:cs typeface="Arial"/>
                <a:sym typeface="Arial"/>
              </a:rPr>
              <a:t> has at least one frame: main frame. There might be other frames created by</a:t>
            </a:r>
            <a:r>
              <a:rPr lang="en" sz="1100">
                <a:solidFill>
                  <a:srgbClr val="FFFFFF"/>
                </a:solidFill>
                <a:uFill>
                  <a:noFill/>
                </a:uFill>
                <a:latin typeface="Arial"/>
                <a:ea typeface="Arial"/>
                <a:cs typeface="Arial"/>
                <a:sym typeface="Arial"/>
                <a:hlinkClick r:id="rId9"/>
              </a:rPr>
              <a:t> </a:t>
            </a:r>
            <a:r>
              <a:rPr lang="en" sz="1100" u="sng">
                <a:solidFill>
                  <a:srgbClr val="FFFFFF"/>
                </a:solidFill>
                <a:latin typeface="Arial"/>
                <a:ea typeface="Arial"/>
                <a:cs typeface="Arial"/>
                <a:sym typeface="Arial"/>
                <a:hlinkClick r:id="rId10"/>
              </a:rPr>
              <a:t>iframe</a:t>
            </a:r>
            <a:r>
              <a:rPr lang="en" sz="1100">
                <a:solidFill>
                  <a:srgbClr val="FFFFFF"/>
                </a:solidFill>
                <a:latin typeface="Arial"/>
                <a:ea typeface="Arial"/>
                <a:cs typeface="Arial"/>
                <a:sym typeface="Arial"/>
              </a:rPr>
              <a:t> or</a:t>
            </a:r>
            <a:r>
              <a:rPr lang="en" sz="1100">
                <a:solidFill>
                  <a:srgbClr val="FFFFFF"/>
                </a:solidFill>
                <a:uFill>
                  <a:noFill/>
                </a:uFill>
                <a:latin typeface="Arial"/>
                <a:ea typeface="Arial"/>
                <a:cs typeface="Arial"/>
                <a:sym typeface="Arial"/>
                <a:hlinkClick r:id="rId11"/>
              </a:rPr>
              <a:t> </a:t>
            </a:r>
            <a:r>
              <a:rPr lang="en" sz="1100" u="sng">
                <a:solidFill>
                  <a:srgbClr val="FFFFFF"/>
                </a:solidFill>
                <a:latin typeface="Arial"/>
                <a:ea typeface="Arial"/>
                <a:cs typeface="Arial"/>
                <a:sym typeface="Arial"/>
                <a:hlinkClick r:id="rId12"/>
              </a:rPr>
              <a:t>frame</a:t>
            </a:r>
            <a:r>
              <a:rPr lang="en" sz="1100">
                <a:solidFill>
                  <a:srgbClr val="FFFFFF"/>
                </a:solidFill>
                <a:latin typeface="Arial"/>
                <a:ea typeface="Arial"/>
                <a:cs typeface="Arial"/>
                <a:sym typeface="Arial"/>
              </a:rPr>
              <a:t> tags.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13"/>
              </a:rPr>
              <a:t>Frame</a:t>
            </a:r>
            <a:r>
              <a:rPr lang="en" sz="1100">
                <a:solidFill>
                  <a:srgbClr val="FFFFFF"/>
                </a:solidFill>
                <a:latin typeface="Arial"/>
                <a:ea typeface="Arial"/>
                <a:cs typeface="Arial"/>
                <a:sym typeface="Arial"/>
              </a:rPr>
              <a:t> has at least one execution context - the default execution context - where the frame's JavaScript is executed. A Frame might have additional execution contexts that are associated with</a:t>
            </a:r>
            <a:r>
              <a:rPr lang="en" sz="1100">
                <a:solidFill>
                  <a:srgbClr val="FFFFFF"/>
                </a:solidFill>
                <a:uFill>
                  <a:noFill/>
                </a:uFill>
                <a:latin typeface="Arial"/>
                <a:ea typeface="Arial"/>
                <a:cs typeface="Arial"/>
                <a:sym typeface="Arial"/>
                <a:hlinkClick r:id="rId14"/>
              </a:rPr>
              <a:t> </a:t>
            </a:r>
            <a:r>
              <a:rPr lang="en" sz="1100" u="sng">
                <a:solidFill>
                  <a:srgbClr val="FFFFFF"/>
                </a:solidFill>
                <a:latin typeface="Arial"/>
                <a:ea typeface="Arial"/>
                <a:cs typeface="Arial"/>
                <a:sym typeface="Arial"/>
                <a:hlinkClick r:id="rId15"/>
              </a:rPr>
              <a:t>extensions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16"/>
              </a:rPr>
              <a:t>Worker</a:t>
            </a:r>
            <a:r>
              <a:rPr lang="en" sz="1100">
                <a:solidFill>
                  <a:srgbClr val="FFFFFF"/>
                </a:solidFill>
                <a:latin typeface="Arial"/>
                <a:ea typeface="Arial"/>
                <a:cs typeface="Arial"/>
                <a:sym typeface="Arial"/>
              </a:rPr>
              <a:t> has a single execution context and facilitates interacting with</a:t>
            </a:r>
            <a:r>
              <a:rPr lang="en" sz="1100">
                <a:solidFill>
                  <a:srgbClr val="FFFFFF"/>
                </a:solidFill>
                <a:uFill>
                  <a:noFill/>
                </a:uFill>
                <a:latin typeface="Arial"/>
                <a:ea typeface="Arial"/>
                <a:cs typeface="Arial"/>
                <a:sym typeface="Arial"/>
                <a:hlinkClick r:id="rId17"/>
              </a:rPr>
              <a:t> </a:t>
            </a:r>
            <a:r>
              <a:rPr lang="en" sz="1100" u="sng">
                <a:solidFill>
                  <a:srgbClr val="FFFFFF"/>
                </a:solidFill>
                <a:latin typeface="Arial"/>
                <a:ea typeface="Arial"/>
                <a:cs typeface="Arial"/>
                <a:sym typeface="Arial"/>
                <a:hlinkClick r:id="rId18"/>
              </a:rPr>
              <a:t>WebWorkers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0" lvl="0" marL="0" rtl="0" algn="l">
              <a:spcBef>
                <a:spcPts val="1200"/>
              </a:spcBef>
              <a:spcAft>
                <a:spcPts val="1600"/>
              </a:spcAft>
              <a:buNone/>
            </a:pPr>
            <a:r>
              <a:t/>
            </a:r>
            <a:endParaRPr/>
          </a:p>
        </p:txBody>
      </p:sp>
      <p:pic>
        <p:nvPicPr>
          <p:cNvPr id="129" name="Google Shape;129;p21"/>
          <p:cNvPicPr preferRelativeResize="0"/>
          <p:nvPr/>
        </p:nvPicPr>
        <p:blipFill>
          <a:blip r:embed="rId19">
            <a:alphaModFix/>
          </a:blip>
          <a:stretch>
            <a:fillRect/>
          </a:stretch>
        </p:blipFill>
        <p:spPr>
          <a:xfrm>
            <a:off x="-236700" y="0"/>
            <a:ext cx="5071574" cy="496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